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y="6858000" cx="12192000"/>
  <p:notesSz cx="7010400" cy="9296400"/>
  <p:embeddedFontLst>
    <p:embeddedFont>
      <p:font typeface="Inter"/>
      <p:regular r:id="rId60"/>
      <p:bold r:id="rId61"/>
      <p:italic r:id="rId62"/>
      <p:boldItalic r:id="rId63"/>
    </p:embeddedFont>
    <p:embeddedFont>
      <p:font typeface="Arial Black"/>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g8wSnF7XNscbfd/lEWk3Uhl/L04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Inter-italic.fntdata"/><Relationship Id="rId61" Type="http://schemas.openxmlformats.org/officeDocument/2006/relationships/font" Target="fonts/Inter-bold.fntdata"/><Relationship Id="rId20" Type="http://schemas.openxmlformats.org/officeDocument/2006/relationships/slide" Target="slides/slide16.xml"/><Relationship Id="rId64" Type="http://schemas.openxmlformats.org/officeDocument/2006/relationships/font" Target="fonts/ArialBlack-regular.fntdata"/><Relationship Id="rId63" Type="http://schemas.openxmlformats.org/officeDocument/2006/relationships/font" Target="fonts/Inter-boldItalic.fntdata"/><Relationship Id="rId22" Type="http://schemas.openxmlformats.org/officeDocument/2006/relationships/slide" Target="slides/slide18.xml"/><Relationship Id="rId21" Type="http://schemas.openxmlformats.org/officeDocument/2006/relationships/slide" Target="slides/slide17.xml"/><Relationship Id="rId65"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Inter-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037840" cy="466434"/>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1"/>
            <a:ext cx="3037840" cy="466434"/>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8"/>
            <a:ext cx="3037840" cy="466433"/>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8"/>
            <a:ext cx="3037840" cy="466433"/>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8ddfc77cfa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38ddfc77cfa_0_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63" name="Google Shape;163;g38ddfc77cfa_0_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8ddfc77cfa_0_11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38ddfc77cfa_0_11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83" name="Google Shape;283;g38ddfc77cfa_0_11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8ddfc77cfa_0_12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38ddfc77cfa_0_12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96" name="Google Shape;296;g38ddfc77cfa_0_12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8ddfc77cfa_0_13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38ddfc77cfa_0_13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09" name="Google Shape;309;g38ddfc77cfa_0_13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8ddfc77cfa_0_14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38ddfc77cfa_0_14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2" name="Google Shape;322;g38ddfc77cfa_0_14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8ddfc77cfa_0_15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g38ddfc77cfa_0_15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35" name="Google Shape;335;g38ddfc77cfa_0_15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8ddfc77cfa_0_18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38ddfc77cfa_0_18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61" name="Google Shape;361;g38ddfc77cfa_0_18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8ddfc77cfa_0_34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38ddfc77cfa_0_34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75" name="Google Shape;375;g38ddfc77cfa_0_34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8ddfc77cfa_0_35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38ddfc77cfa_0_35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83" name="Google Shape;383;g38ddfc77cfa_0_35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8ddfc77cfa_0_37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38ddfc77cfa_0_37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00" name="Google Shape;400;g38ddfc77cfa_0_37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8ddfc77cfa_0_38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g38ddfc77cfa_0_38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11" name="Google Shape;411;g38ddfc77cfa_0_38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8ddfc77cfa_0_1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38ddfc77cfa_0_1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76" name="Google Shape;176;g38ddfc77cfa_0_1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8ddfc77cfa_0_39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38ddfc77cfa_0_39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26" name="Google Shape;426;g38ddfc77cfa_0_39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8ddfc77cfa_0_41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g38ddfc77cfa_0_41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44" name="Google Shape;444;g38ddfc77cfa_0_41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8ddfc77cfa_0_42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9" name="Google Shape;459;g38ddfc77cfa_0_42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60" name="Google Shape;460;g38ddfc77cfa_0_42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8ddfc77cfa_0_44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38ddfc77cfa_0_44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80" name="Google Shape;480;g38ddfc77cfa_0_44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8ddfc77cfa_0_46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g38ddfc77cfa_0_46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96" name="Google Shape;496;g38ddfc77cfa_0_46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8ddfc77cfa_0_47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38ddfc77cfa_0_47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12" name="Google Shape;512;g38ddfc77cfa_0_47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8ddfc77cfa_0_49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38ddfc77cfa_0_49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29" name="Google Shape;529;g38ddfc77cfa_0_49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8ddfc77cfa_0_50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g38ddfc77cfa_0_50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44" name="Google Shape;544;g38ddfc77cfa_0_50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8ddfc77cfa_0_52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38ddfc77cfa_0_52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60" name="Google Shape;560;g38ddfc77cfa_0_52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8ddfc77cfa_0_55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38ddfc77cfa_0_55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91" name="Google Shape;591;g38ddfc77cfa_0_55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8ddfc77cfa_0_2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38ddfc77cfa_0_2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87" name="Google Shape;187;g38ddfc77cfa_0_2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8ddfc77cfa_0_56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38ddfc77cfa_0_56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09" name="Google Shape;609;g38ddfc77cfa_0_56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8ddfc77cfa_0_58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g38ddfc77cfa_0_58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25" name="Google Shape;625;g38ddfc77cfa_0_58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94a9e633d9_0_16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394a9e633d9_0_16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41" name="Google Shape;641;g394a9e633d9_0_16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8ddfc77cfa_0_75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g38ddfc77cfa_0_75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49" name="Google Shape;649;g38ddfc77cfa_0_75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8ddfc77cfa_0_77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38ddfc77cfa_0_77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65" name="Google Shape;665;g38ddfc77cfa_0_77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8ddfc77cfa_0_79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38ddfc77cfa_0_79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86" name="Google Shape;686;g38ddfc77cfa_0_79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8ddfc77cfa_0_80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g38ddfc77cfa_0_80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02" name="Google Shape;702;g38ddfc77cfa_0_80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8ddfc77cfa_0_82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38ddfc77cfa_0_82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23" name="Google Shape;723;g38ddfc77cfa_0_82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8ddfc77cfa_0_84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g38ddfc77cfa_0_84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42" name="Google Shape;742;g38ddfc77cfa_0_84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8ddfc77cfa_0_86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g38ddfc77cfa_0_86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64" name="Google Shape;764;g38ddfc77cfa_0_86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8ddfc77cfa_0_3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g38ddfc77cfa_0_3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00" name="Google Shape;200;g38ddfc77cfa_0_3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8ddfc77cfa_0_88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g38ddfc77cfa_0_88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84" name="Google Shape;784;g38ddfc77cfa_0_88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8ddfc77cfa_0_90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g38ddfc77cfa_0_90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00" name="Google Shape;800;g38ddfc77cfa_0_90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8ddfc77cfa_0_91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g38ddfc77cfa_0_91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19" name="Google Shape;819;g38ddfc77cfa_0_91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8ddfc77cfa_0_75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38ddfc77cfa_0_75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833" name="Google Shape;833;g38ddfc77cfa_0_75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8ddfc77cfa_0_108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0" name="Google Shape;840;g38ddfc77cfa_0_108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41" name="Google Shape;841;g38ddfc77cfa_0_108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8ddfc77cfa_0_109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5" name="Google Shape;855;g38ddfc77cfa_0_109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56" name="Google Shape;856;g38ddfc77cfa_0_109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8ddfc77cfa_0_110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g38ddfc77cfa_0_110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67" name="Google Shape;867;g38ddfc77cfa_0_110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38ddfc77cfa_0_111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g38ddfc77cfa_0_111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79" name="Google Shape;879;g38ddfc77cfa_0_111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8ddfc77cfa_0_113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g38ddfc77cfa_0_113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95" name="Google Shape;895;g38ddfc77cfa_0_113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8ddfc77cfa_0_114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6" name="Google Shape;906;g38ddfc77cfa_0_114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07" name="Google Shape;907;g38ddfc77cfa_0_114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8ddfc77cfa_0_4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38ddfc77cfa_0_4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13" name="Google Shape;213;g38ddfc77cfa_0_4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8ddfc77cfa_0_115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g38ddfc77cfa_0_115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23" name="Google Shape;923;g38ddfc77cfa_0_115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8ddfc77cfa_0_117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g38ddfc77cfa_0_117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39" name="Google Shape;939;g38ddfc77cfa_0_117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8ddfc77cfa_0_119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g38ddfc77cfa_0_119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56" name="Google Shape;956;g38ddfc77cfa_0_119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8ddfc77cfa_0_120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38ddfc77cfa_0_120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972" name="Google Shape;972;g38ddfc77cfa_0_120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94a9e633d9_0_32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394a9e633d9_0_32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86" name="Google Shape;986;g394a9e633d9_0_32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94a9e633d9_0_16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g394a9e633d9_0_16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94" name="Google Shape;994;g394a9e633d9_0_16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8ddfc77cfa_0_5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38ddfc77cfa_0_5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26" name="Google Shape;226;g38ddfc77cfa_0_5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8ddfc77cfa_0_7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38ddfc77cfa_0_7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39" name="Google Shape;239;g38ddfc77cfa_0_7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8ddfc77cfa_0_8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38ddfc77cfa_0_8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52" name="Google Shape;252;g38ddfc77cfa_0_8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8ddfc77cfa_0_9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g38ddfc77cfa_0_9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70" name="Google Shape;270;g38ddfc77cfa_0_9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1"/>
          <p:cNvSpPr txBox="1"/>
          <p:nvPr>
            <p:ph type="title"/>
          </p:nvPr>
        </p:nvSpPr>
        <p:spPr>
          <a:xfrm>
            <a:off x="609600" y="152718"/>
            <a:ext cx="8013405" cy="72978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1"/>
          <p:cNvSpPr txBox="1"/>
          <p:nvPr>
            <p:ph idx="1" type="body"/>
          </p:nvPr>
        </p:nvSpPr>
        <p:spPr>
          <a:xfrm>
            <a:off x="609600" y="1073889"/>
            <a:ext cx="10160000" cy="50522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0" name="Google Shape;20;p51"/>
          <p:cNvSpPr txBox="1"/>
          <p:nvPr>
            <p:ph idx="11" type="ftr"/>
          </p:nvPr>
        </p:nvSpPr>
        <p:spPr>
          <a:xfrm>
            <a:off x="44302" y="6574155"/>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98" name="Shape 98"/>
        <p:cNvGrpSpPr/>
        <p:nvPr/>
      </p:nvGrpSpPr>
      <p:grpSpPr>
        <a:xfrm>
          <a:off x="0" y="0"/>
          <a:ext cx="0" cy="0"/>
          <a:chOff x="0" y="0"/>
          <a:chExt cx="0" cy="0"/>
        </a:xfrm>
      </p:grpSpPr>
      <p:sp>
        <p:nvSpPr>
          <p:cNvPr id="99" name="Google Shape;99;p60"/>
          <p:cNvSpPr txBox="1"/>
          <p:nvPr>
            <p:ph type="title"/>
          </p:nvPr>
        </p:nvSpPr>
        <p:spPr>
          <a:xfrm>
            <a:off x="4146258" y="240889"/>
            <a:ext cx="6540030"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0"/>
          <p:cNvSpPr txBox="1"/>
          <p:nvPr>
            <p:ph idx="1" type="body"/>
          </p:nvPr>
        </p:nvSpPr>
        <p:spPr>
          <a:xfrm>
            <a:off x="85511" y="5269246"/>
            <a:ext cx="3296044" cy="47019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1" name="Google Shape;101;p60"/>
          <p:cNvSpPr txBox="1"/>
          <p:nvPr>
            <p:ph idx="2" type="body"/>
          </p:nvPr>
        </p:nvSpPr>
        <p:spPr>
          <a:xfrm>
            <a:off x="6790944"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2" name="Google Shape;102;p6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60"/>
          <p:cNvSpPr txBox="1"/>
          <p:nvPr/>
        </p:nvSpPr>
        <p:spPr>
          <a:xfrm>
            <a:off x="640939" y="349776"/>
            <a:ext cx="35053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CONVERSATION:</a:t>
            </a:r>
            <a:endParaRPr b="1" i="0" sz="1800" u="none" cap="none" strike="noStrike">
              <a:solidFill>
                <a:srgbClr val="C00000"/>
              </a:solidFill>
              <a:latin typeface="Arial"/>
              <a:ea typeface="Arial"/>
              <a:cs typeface="Arial"/>
              <a:sym typeface="Arial"/>
            </a:endParaRPr>
          </a:p>
        </p:txBody>
      </p:sp>
      <p:sp>
        <p:nvSpPr>
          <p:cNvPr id="105" name="Google Shape;105;p60"/>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6" name="Google Shape;106;p60"/>
          <p:cNvPicPr preferRelativeResize="0"/>
          <p:nvPr/>
        </p:nvPicPr>
        <p:blipFill rotWithShape="1">
          <a:blip r:embed="rId2">
            <a:alphaModFix/>
          </a:blip>
          <a:srcRect b="53518" l="38540" r="56353" t="36852"/>
          <a:stretch/>
        </p:blipFill>
        <p:spPr>
          <a:xfrm>
            <a:off x="555372" y="4791464"/>
            <a:ext cx="592054" cy="628302"/>
          </a:xfrm>
          <a:prstGeom prst="rect">
            <a:avLst/>
          </a:prstGeom>
          <a:noFill/>
          <a:ln>
            <a:noFill/>
          </a:ln>
        </p:spPr>
      </p:pic>
      <p:sp>
        <p:nvSpPr>
          <p:cNvPr id="107" name="Google Shape;107;p60"/>
          <p:cNvSpPr txBox="1"/>
          <p:nvPr>
            <p:ph idx="3" type="body"/>
          </p:nvPr>
        </p:nvSpPr>
        <p:spPr>
          <a:xfrm>
            <a:off x="2280071"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6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6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61"/>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6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6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6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6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 name="Shape 117"/>
        <p:cNvGrpSpPr/>
        <p:nvPr/>
      </p:nvGrpSpPr>
      <p:grpSpPr>
        <a:xfrm>
          <a:off x="0" y="0"/>
          <a:ext cx="0" cy="0"/>
          <a:chOff x="0" y="0"/>
          <a:chExt cx="0" cy="0"/>
        </a:xfrm>
      </p:grpSpPr>
      <p:sp>
        <p:nvSpPr>
          <p:cNvPr id="118" name="Google Shape;118;p63"/>
          <p:cNvSpPr txBox="1"/>
          <p:nvPr>
            <p:ph idx="1" type="body"/>
          </p:nvPr>
        </p:nvSpPr>
        <p:spPr>
          <a:xfrm>
            <a:off x="4766733" y="1600200"/>
            <a:ext cx="6815667"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40"/>
              </a:spcBef>
              <a:spcAft>
                <a:spcPts val="0"/>
              </a:spcAft>
              <a:buClr>
                <a:schemeClr val="dk1"/>
              </a:buClr>
              <a:buSzPts val="3200"/>
              <a:buNone/>
              <a:defRPr sz="3200"/>
            </a:lvl1pPr>
            <a:lvl2pPr indent="-406400" lvl="1" marL="914400" algn="l">
              <a:lnSpc>
                <a:spcPct val="100000"/>
              </a:lnSpc>
              <a:spcBef>
                <a:spcPts val="600"/>
              </a:spcBef>
              <a:spcAft>
                <a:spcPts val="0"/>
              </a:spcAft>
              <a:buSzPts val="280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19" name="Google Shape;119;p63"/>
          <p:cNvSpPr txBox="1"/>
          <p:nvPr>
            <p:ph idx="2" type="body"/>
          </p:nvPr>
        </p:nvSpPr>
        <p:spPr>
          <a:xfrm>
            <a:off x="609601" y="1600200"/>
            <a:ext cx="4011084"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0" name="Google Shape;120;p63"/>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6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6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23" name="Google Shape;123;p6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4" name="Shape 124"/>
        <p:cNvGrpSpPr/>
        <p:nvPr/>
      </p:nvGrpSpPr>
      <p:grpSpPr>
        <a:xfrm>
          <a:off x="0" y="0"/>
          <a:ext cx="0" cy="0"/>
          <a:chOff x="0" y="0"/>
          <a:chExt cx="0" cy="0"/>
        </a:xfrm>
      </p:grpSpPr>
      <p:sp>
        <p:nvSpPr>
          <p:cNvPr id="125" name="Google Shape;125;p64"/>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64"/>
          <p:cNvSpPr/>
          <p:nvPr>
            <p:ph idx="2" type="pic"/>
          </p:nvPr>
        </p:nvSpPr>
        <p:spPr>
          <a:xfrm>
            <a:off x="0" y="106680"/>
            <a:ext cx="12001169" cy="4846320"/>
          </a:xfrm>
          <a:prstGeom prst="rect">
            <a:avLst/>
          </a:prstGeom>
          <a:solidFill>
            <a:srgbClr val="BFBFBF"/>
          </a:solidFill>
          <a:ln>
            <a:noFill/>
          </a:ln>
        </p:spPr>
      </p:sp>
      <p:sp>
        <p:nvSpPr>
          <p:cNvPr id="127" name="Google Shape;127;p64"/>
          <p:cNvSpPr txBox="1"/>
          <p:nvPr>
            <p:ph idx="1" type="body"/>
          </p:nvPr>
        </p:nvSpPr>
        <p:spPr>
          <a:xfrm>
            <a:off x="609600" y="5715000"/>
            <a:ext cx="10871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8" name="Google Shape;128;p6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6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6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31" name="Google Shape;131;p64"/>
          <p:cNvSpPr txBox="1"/>
          <p:nvPr>
            <p:ph type="title"/>
          </p:nvPr>
        </p:nvSpPr>
        <p:spPr>
          <a:xfrm>
            <a:off x="609600" y="4953000"/>
            <a:ext cx="10871200" cy="7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64"/>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6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5"/>
          <p:cNvSpPr txBox="1"/>
          <p:nvPr>
            <p:ph idx="1" type="body"/>
          </p:nvPr>
        </p:nvSpPr>
        <p:spPr>
          <a:xfrm rot="5400000">
            <a:off x="3502818" y="-1140618"/>
            <a:ext cx="4373563" cy="10160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36" name="Google Shape;136;p65"/>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6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66"/>
          <p:cNvSpPr txBox="1"/>
          <p:nvPr>
            <p:ph type="title"/>
          </p:nvPr>
        </p:nvSpPr>
        <p:spPr>
          <a:xfrm rot="5400000">
            <a:off x="7285038" y="1828802"/>
            <a:ext cx="5851525" cy="2743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66"/>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2" name="Google Shape;142;p6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6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6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45" name="Shape 145"/>
        <p:cNvGrpSpPr/>
        <p:nvPr/>
      </p:nvGrpSpPr>
      <p:grpSpPr>
        <a:xfrm>
          <a:off x="0" y="0"/>
          <a:ext cx="0" cy="0"/>
          <a:chOff x="0" y="0"/>
          <a:chExt cx="0" cy="0"/>
        </a:xfrm>
      </p:grpSpPr>
      <p:sp>
        <p:nvSpPr>
          <p:cNvPr id="146" name="Google Shape;146;p67"/>
          <p:cNvSpPr/>
          <p:nvPr/>
        </p:nvSpPr>
        <p:spPr>
          <a:xfrm>
            <a:off x="0" y="0"/>
            <a:ext cx="11292840" cy="6858000"/>
          </a:xfrm>
          <a:prstGeom prst="rect">
            <a:avLst/>
          </a:prstGeom>
          <a:solidFill>
            <a:srgbClr val="3F3F3F"/>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67"/>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00"/>
              </a:buClr>
              <a:buSzPts val="6600"/>
              <a:buFont typeface="Arial Black"/>
              <a:buNone/>
              <a:defRPr b="0" sz="6600">
                <a:solidFill>
                  <a:srgbClr val="FFFF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67"/>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40"/>
              </a:spcBef>
              <a:spcAft>
                <a:spcPts val="0"/>
              </a:spcAft>
              <a:buClr>
                <a:srgbClr val="595959"/>
              </a:buClr>
              <a:buSzPts val="2200"/>
              <a:buNone/>
              <a:defRPr sz="2200">
                <a:solidFill>
                  <a:srgbClr val="595959"/>
                </a:solidFill>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149" name="Google Shape;149;p67"/>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6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2" name="Google Shape;152;p67"/>
          <p:cNvSpPr txBox="1"/>
          <p:nvPr>
            <p:ph idx="2" type="body"/>
          </p:nvPr>
        </p:nvSpPr>
        <p:spPr>
          <a:xfrm>
            <a:off x="0" y="0"/>
            <a:ext cx="2648049" cy="1745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
  <p:cSld name="5_Comparison">
    <p:spTree>
      <p:nvGrpSpPr>
        <p:cNvPr id="153" name="Shape 153"/>
        <p:cNvGrpSpPr/>
        <p:nvPr/>
      </p:nvGrpSpPr>
      <p:grpSpPr>
        <a:xfrm>
          <a:off x="0" y="0"/>
          <a:ext cx="0" cy="0"/>
          <a:chOff x="0" y="0"/>
          <a:chExt cx="0" cy="0"/>
        </a:xfrm>
      </p:grpSpPr>
      <p:sp>
        <p:nvSpPr>
          <p:cNvPr id="154" name="Google Shape;154;p68"/>
          <p:cNvSpPr/>
          <p:nvPr/>
        </p:nvSpPr>
        <p:spPr>
          <a:xfrm>
            <a:off x="0" y="0"/>
            <a:ext cx="12192000" cy="6858000"/>
          </a:xfrm>
          <a:prstGeom prst="rect">
            <a:avLst/>
          </a:prstGeom>
          <a:solidFill>
            <a:srgbClr val="595959"/>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68"/>
          <p:cNvSpPr/>
          <p:nvPr/>
        </p:nvSpPr>
        <p:spPr>
          <a:xfrm>
            <a:off x="0" y="0"/>
            <a:ext cx="12192000" cy="1500390"/>
          </a:xfrm>
          <a:prstGeom prst="rect">
            <a:avLst/>
          </a:prstGeom>
          <a:solidFill>
            <a:srgbClr val="262626"/>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p68"/>
          <p:cNvSpPr txBox="1"/>
          <p:nvPr>
            <p:ph type="title"/>
          </p:nvPr>
        </p:nvSpPr>
        <p:spPr>
          <a:xfrm>
            <a:off x="95681" y="87414"/>
            <a:ext cx="7762858" cy="94044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33CC33"/>
              </a:buClr>
              <a:buSzPts val="4000"/>
              <a:buFont typeface="Arial Black"/>
              <a:buNone/>
              <a:defRPr sz="4000">
                <a:solidFill>
                  <a:srgbClr val="33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68"/>
          <p:cNvSpPr txBox="1"/>
          <p:nvPr>
            <p:ph idx="1" type="body"/>
          </p:nvPr>
        </p:nvSpPr>
        <p:spPr>
          <a:xfrm>
            <a:off x="1261872" y="1713655"/>
            <a:ext cx="4480560" cy="445854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rgbClr val="D8D8D8"/>
              </a:buClr>
              <a:buSzPts val="1800"/>
              <a:buNone/>
              <a:defRPr sz="1800">
                <a:solidFill>
                  <a:srgbClr val="D8D8D8"/>
                </a:solidFill>
              </a:defRPr>
            </a:lvl1pPr>
            <a:lvl2pPr indent="-330200" lvl="1" marL="914400" algn="l">
              <a:lnSpc>
                <a:spcPct val="100000"/>
              </a:lnSpc>
              <a:spcBef>
                <a:spcPts val="600"/>
              </a:spcBef>
              <a:spcAft>
                <a:spcPts val="0"/>
              </a:spcAft>
              <a:buSzPts val="1600"/>
              <a:buChar char="•"/>
              <a:defRPr sz="1600">
                <a:solidFill>
                  <a:srgbClr val="D8D8D8"/>
                </a:solidFill>
              </a:defRPr>
            </a:lvl2pPr>
            <a:lvl3pPr indent="-317500" lvl="2" marL="1371600" algn="l">
              <a:lnSpc>
                <a:spcPct val="100000"/>
              </a:lnSpc>
              <a:spcBef>
                <a:spcPts val="280"/>
              </a:spcBef>
              <a:spcAft>
                <a:spcPts val="0"/>
              </a:spcAft>
              <a:buSzPts val="1400"/>
              <a:buChar char="•"/>
              <a:defRPr sz="1400">
                <a:solidFill>
                  <a:srgbClr val="D8D8D8"/>
                </a:solidFill>
              </a:defRPr>
            </a:lvl3pPr>
            <a:lvl4pPr indent="-317500" lvl="3" marL="1828800" algn="l">
              <a:lnSpc>
                <a:spcPct val="100000"/>
              </a:lnSpc>
              <a:spcBef>
                <a:spcPts val="280"/>
              </a:spcBef>
              <a:spcAft>
                <a:spcPts val="0"/>
              </a:spcAft>
              <a:buSzPts val="1400"/>
              <a:buChar char="•"/>
              <a:defRPr sz="1400">
                <a:solidFill>
                  <a:srgbClr val="D8D8D8"/>
                </a:solidFill>
              </a:defRPr>
            </a:lvl4pPr>
            <a:lvl5pPr indent="-317500" lvl="4" marL="2286000" algn="l">
              <a:lnSpc>
                <a:spcPct val="100000"/>
              </a:lnSpc>
              <a:spcBef>
                <a:spcPts val="280"/>
              </a:spcBef>
              <a:spcAft>
                <a:spcPts val="0"/>
              </a:spcAft>
              <a:buSzPts val="1400"/>
              <a:buChar char="•"/>
              <a:defRPr sz="1400">
                <a:solidFill>
                  <a:srgbClr val="D8D8D8"/>
                </a:solidFill>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8" name="Google Shape;158;p68"/>
          <p:cNvSpPr txBox="1"/>
          <p:nvPr>
            <p:ph idx="2" type="body"/>
          </p:nvPr>
        </p:nvSpPr>
        <p:spPr>
          <a:xfrm>
            <a:off x="6126480" y="1713655"/>
            <a:ext cx="4480560" cy="445854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b="1" sz="1400">
                <a:solidFill>
                  <a:schemeClr val="dk1"/>
                </a:solidFill>
                <a:latin typeface="Courier New"/>
                <a:ea typeface="Courier New"/>
                <a:cs typeface="Courier New"/>
                <a:sym typeface="Courier New"/>
              </a:defRPr>
            </a:lvl1pPr>
            <a:lvl2pPr indent="-304800" lvl="1" marL="914400" algn="l">
              <a:lnSpc>
                <a:spcPct val="100000"/>
              </a:lnSpc>
              <a:spcBef>
                <a:spcPts val="600"/>
              </a:spcBef>
              <a:spcAft>
                <a:spcPts val="0"/>
              </a:spcAft>
              <a:buSzPts val="1200"/>
              <a:buChar char="•"/>
              <a:defRPr b="1" sz="1200">
                <a:solidFill>
                  <a:schemeClr val="dk1"/>
                </a:solidFill>
                <a:latin typeface="Courier New"/>
                <a:ea typeface="Courier New"/>
                <a:cs typeface="Courier New"/>
                <a:sym typeface="Courier New"/>
              </a:defRPr>
            </a:lvl2pPr>
            <a:lvl3pPr indent="-298450" lvl="2" marL="13716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3pPr>
            <a:lvl4pPr indent="-298450" lvl="3" marL="18288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4pPr>
            <a:lvl5pPr indent="-298450" lvl="4" marL="22860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9" name="Google Shape;159;p68"/>
          <p:cNvSpPr txBox="1"/>
          <p:nvPr>
            <p:ph idx="12" type="sldNum"/>
          </p:nvPr>
        </p:nvSpPr>
        <p:spPr>
          <a:xfrm>
            <a:off x="10378440" y="6385465"/>
            <a:ext cx="914400" cy="5937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2" name="Shape 22"/>
        <p:cNvGrpSpPr/>
        <p:nvPr/>
      </p:nvGrpSpPr>
      <p:grpSpPr>
        <a:xfrm>
          <a:off x="0" y="0"/>
          <a:ext cx="0" cy="0"/>
          <a:chOff x="0" y="0"/>
          <a:chExt cx="0" cy="0"/>
        </a:xfrm>
      </p:grpSpPr>
      <p:sp>
        <p:nvSpPr>
          <p:cNvPr id="23" name="Google Shape;23;p52"/>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26" name="Google Shape;26;p52"/>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27" name="Google Shape;27;p52"/>
          <p:cNvSpPr txBox="1"/>
          <p:nvPr>
            <p:ph idx="1" type="body"/>
          </p:nvPr>
        </p:nvSpPr>
        <p:spPr>
          <a:xfrm>
            <a:off x="4254366"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 name="Google Shape;28;p52"/>
          <p:cNvSpPr txBox="1"/>
          <p:nvPr>
            <p:ph idx="2" type="body"/>
          </p:nvPr>
        </p:nvSpPr>
        <p:spPr>
          <a:xfrm>
            <a:off x="4267200"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9" name="Google Shape;29;p52"/>
          <p:cNvSpPr txBox="1"/>
          <p:nvPr>
            <p:ph idx="3" type="body"/>
          </p:nvPr>
        </p:nvSpPr>
        <p:spPr>
          <a:xfrm>
            <a:off x="1821843"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0" name="Google Shape;30;p52"/>
          <p:cNvSpPr txBox="1"/>
          <p:nvPr>
            <p:ph idx="4" type="body"/>
          </p:nvPr>
        </p:nvSpPr>
        <p:spPr>
          <a:xfrm>
            <a:off x="1834677"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1" name="Google Shape;31;p52"/>
          <p:cNvSpPr txBox="1"/>
          <p:nvPr>
            <p:ph idx="5" type="body"/>
          </p:nvPr>
        </p:nvSpPr>
        <p:spPr>
          <a:xfrm>
            <a:off x="9195864"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2" name="Google Shape;32;p52"/>
          <p:cNvSpPr txBox="1"/>
          <p:nvPr>
            <p:ph idx="6" type="body"/>
          </p:nvPr>
        </p:nvSpPr>
        <p:spPr>
          <a:xfrm>
            <a:off x="9208698"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3" name="Google Shape;33;p52"/>
          <p:cNvSpPr txBox="1"/>
          <p:nvPr>
            <p:ph idx="7" type="body"/>
          </p:nvPr>
        </p:nvSpPr>
        <p:spPr>
          <a:xfrm>
            <a:off x="6763341"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4" name="Google Shape;34;p52"/>
          <p:cNvSpPr txBox="1"/>
          <p:nvPr>
            <p:ph idx="8" type="body"/>
          </p:nvPr>
        </p:nvSpPr>
        <p:spPr>
          <a:xfrm>
            <a:off x="6776175"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35" name="Shape 35"/>
        <p:cNvGrpSpPr/>
        <p:nvPr/>
      </p:nvGrpSpPr>
      <p:grpSpPr>
        <a:xfrm>
          <a:off x="0" y="0"/>
          <a:ext cx="0" cy="0"/>
          <a:chOff x="0" y="0"/>
          <a:chExt cx="0" cy="0"/>
        </a:xfrm>
      </p:grpSpPr>
      <p:sp>
        <p:nvSpPr>
          <p:cNvPr id="36" name="Google Shape;36;p53"/>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3"/>
          <p:cNvSpPr txBox="1"/>
          <p:nvPr>
            <p:ph idx="1" type="body"/>
          </p:nvPr>
        </p:nvSpPr>
        <p:spPr>
          <a:xfrm>
            <a:off x="217424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 name="Google Shape;38;p53"/>
          <p:cNvSpPr txBox="1"/>
          <p:nvPr>
            <p:ph idx="2" type="body"/>
          </p:nvPr>
        </p:nvSpPr>
        <p:spPr>
          <a:xfrm>
            <a:off x="678688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9" name="Google Shape;39;p5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41" name="Google Shape;41;p53"/>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42" name="Google Shape;42;p53"/>
          <p:cNvSpPr txBox="1"/>
          <p:nvPr>
            <p:ph idx="3" type="body"/>
          </p:nvPr>
        </p:nvSpPr>
        <p:spPr>
          <a:xfrm>
            <a:off x="217424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3" name="Google Shape;43;p53"/>
          <p:cNvSpPr txBox="1"/>
          <p:nvPr>
            <p:ph idx="4" type="body"/>
          </p:nvPr>
        </p:nvSpPr>
        <p:spPr>
          <a:xfrm>
            <a:off x="678688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4" name="Shape 44"/>
        <p:cNvGrpSpPr/>
        <p:nvPr/>
      </p:nvGrpSpPr>
      <p:grpSpPr>
        <a:xfrm>
          <a:off x="0" y="0"/>
          <a:ext cx="0" cy="0"/>
          <a:chOff x="0" y="0"/>
          <a:chExt cx="0" cy="0"/>
        </a:xfrm>
      </p:grpSpPr>
      <p:sp>
        <p:nvSpPr>
          <p:cNvPr id="45" name="Google Shape;45;p5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4"/>
          <p:cNvSpPr txBox="1"/>
          <p:nvPr>
            <p:ph idx="1" type="body"/>
          </p:nvPr>
        </p:nvSpPr>
        <p:spPr>
          <a:xfrm>
            <a:off x="217424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7" name="Google Shape;47;p54"/>
          <p:cNvSpPr txBox="1"/>
          <p:nvPr>
            <p:ph idx="2" type="body"/>
          </p:nvPr>
        </p:nvSpPr>
        <p:spPr>
          <a:xfrm>
            <a:off x="678688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 name="Google Shape;48;p5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51" name="Google Shape;51;p54"/>
          <p:cNvCxnSpPr/>
          <p:nvPr/>
        </p:nvCxnSpPr>
        <p:spPr>
          <a:xfrm>
            <a:off x="6663350" y="1656784"/>
            <a:ext cx="0" cy="4443979"/>
          </a:xfrm>
          <a:prstGeom prst="straightConnector1">
            <a:avLst/>
          </a:prstGeom>
          <a:noFill/>
          <a:ln cap="flat" cmpd="sng" w="9525">
            <a:solidFill>
              <a:srgbClr val="9C1D2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52" name="Shape 52"/>
        <p:cNvGrpSpPr/>
        <p:nvPr/>
      </p:nvGrpSpPr>
      <p:grpSpPr>
        <a:xfrm>
          <a:off x="0" y="0"/>
          <a:ext cx="0" cy="0"/>
          <a:chOff x="0" y="0"/>
          <a:chExt cx="0" cy="0"/>
        </a:xfrm>
      </p:grpSpPr>
      <p:sp>
        <p:nvSpPr>
          <p:cNvPr id="53" name="Google Shape;53;p55"/>
          <p:cNvSpPr/>
          <p:nvPr/>
        </p:nvSpPr>
        <p:spPr>
          <a:xfrm>
            <a:off x="10015040" y="4042913"/>
            <a:ext cx="1991430" cy="2820838"/>
          </a:xfrm>
          <a:prstGeom prst="rect">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 name="Google Shape;54;p55"/>
          <p:cNvSpPr txBox="1"/>
          <p:nvPr>
            <p:ph type="title"/>
          </p:nvPr>
        </p:nvSpPr>
        <p:spPr>
          <a:xfrm>
            <a:off x="2947924" y="240889"/>
            <a:ext cx="7738364"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5"/>
          <p:cNvSpPr txBox="1"/>
          <p:nvPr>
            <p:ph idx="1" type="body"/>
          </p:nvPr>
        </p:nvSpPr>
        <p:spPr>
          <a:xfrm>
            <a:off x="10346067" y="5015134"/>
            <a:ext cx="1906548" cy="79013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6" name="Google Shape;56;p55"/>
          <p:cNvSpPr txBox="1"/>
          <p:nvPr>
            <p:ph idx="2" type="body"/>
          </p:nvPr>
        </p:nvSpPr>
        <p:spPr>
          <a:xfrm>
            <a:off x="640938" y="1401845"/>
            <a:ext cx="10539125" cy="19980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7" name="Google Shape;57;p5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55"/>
          <p:cNvSpPr txBox="1"/>
          <p:nvPr/>
        </p:nvSpPr>
        <p:spPr>
          <a:xfrm>
            <a:off x="640939" y="349776"/>
            <a:ext cx="226696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POP QUIZ:</a:t>
            </a:r>
            <a:endParaRPr b="1" i="0" sz="1800" u="none" cap="none" strike="noStrike">
              <a:solidFill>
                <a:srgbClr val="C00000"/>
              </a:solidFill>
              <a:latin typeface="Arial"/>
              <a:ea typeface="Arial"/>
              <a:cs typeface="Arial"/>
              <a:sym typeface="Arial"/>
            </a:endParaRPr>
          </a:p>
        </p:txBody>
      </p:sp>
      <p:sp>
        <p:nvSpPr>
          <p:cNvPr id="60" name="Google Shape;60;p55"/>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1" name="Google Shape;61;p55"/>
          <p:cNvPicPr preferRelativeResize="0"/>
          <p:nvPr/>
        </p:nvPicPr>
        <p:blipFill rotWithShape="1">
          <a:blip r:embed="rId2">
            <a:alphaModFix/>
          </a:blip>
          <a:srcRect b="53518" l="38540" r="56353" t="36852"/>
          <a:stretch/>
        </p:blipFill>
        <p:spPr>
          <a:xfrm>
            <a:off x="10572882" y="4681721"/>
            <a:ext cx="788399" cy="836668"/>
          </a:xfrm>
          <a:prstGeom prst="rect">
            <a:avLst/>
          </a:prstGeom>
          <a:noFill/>
          <a:ln>
            <a:noFill/>
          </a:ln>
        </p:spPr>
      </p:pic>
      <p:pic>
        <p:nvPicPr>
          <p:cNvPr descr="A group of people in a room&#10;&#10;Description automatically generated" id="62" name="Google Shape;62;p55"/>
          <p:cNvPicPr preferRelativeResize="0"/>
          <p:nvPr/>
        </p:nvPicPr>
        <p:blipFill rotWithShape="1">
          <a:blip r:embed="rId3">
            <a:alphaModFix/>
          </a:blip>
          <a:srcRect b="2618" l="0" r="0" t="22280"/>
          <a:stretch/>
        </p:blipFill>
        <p:spPr>
          <a:xfrm>
            <a:off x="0" y="4037162"/>
            <a:ext cx="10029645" cy="28208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3" name="Shape 63"/>
        <p:cNvGrpSpPr/>
        <p:nvPr/>
      </p:nvGrpSpPr>
      <p:grpSpPr>
        <a:xfrm>
          <a:off x="0" y="0"/>
          <a:ext cx="0" cy="0"/>
          <a:chOff x="0" y="0"/>
          <a:chExt cx="0" cy="0"/>
        </a:xfrm>
      </p:grpSpPr>
      <p:sp>
        <p:nvSpPr>
          <p:cNvPr id="64" name="Google Shape;64;p56"/>
          <p:cNvSpPr txBox="1"/>
          <p:nvPr>
            <p:ph type="ctrTitle"/>
          </p:nvPr>
        </p:nvSpPr>
        <p:spPr>
          <a:xfrm>
            <a:off x="609600" y="228601"/>
            <a:ext cx="10363200" cy="457199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6"/>
          <p:cNvSpPr txBox="1"/>
          <p:nvPr>
            <p:ph idx="1" type="subTitle"/>
          </p:nvPr>
        </p:nvSpPr>
        <p:spPr>
          <a:xfrm>
            <a:off x="609600" y="4800600"/>
            <a:ext cx="9144000" cy="914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lnSpc>
                <a:spcPct val="100000"/>
              </a:lnSpc>
              <a:spcBef>
                <a:spcPts val="600"/>
              </a:spcBef>
              <a:spcAft>
                <a:spcPts val="0"/>
              </a:spcAft>
              <a:buSzPts val="20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360"/>
              </a:spcBef>
              <a:spcAft>
                <a:spcPts val="0"/>
              </a:spcAft>
              <a:buSzPts val="1800"/>
              <a:buNone/>
              <a:defRPr>
                <a:solidFill>
                  <a:srgbClr val="888888"/>
                </a:solidFill>
              </a:defRPr>
            </a:lvl4pPr>
            <a:lvl5pPr lvl="4" algn="ctr">
              <a:lnSpc>
                <a:spcPct val="100000"/>
              </a:lnSpc>
              <a:spcBef>
                <a:spcPts val="360"/>
              </a:spcBef>
              <a:spcAft>
                <a:spcPts val="0"/>
              </a:spcAft>
              <a:buSzPts val="1800"/>
              <a:buNone/>
              <a:defRPr>
                <a:solidFill>
                  <a:srgbClr val="888888"/>
                </a:solidFill>
              </a:defRPr>
            </a:lvl5pPr>
            <a:lvl6pPr lvl="5" algn="ctr">
              <a:lnSpc>
                <a:spcPct val="100000"/>
              </a:lnSpc>
              <a:spcBef>
                <a:spcPts val="320"/>
              </a:spcBef>
              <a:spcAft>
                <a:spcPts val="0"/>
              </a:spcAft>
              <a:buSzPts val="1600"/>
              <a:buNone/>
              <a:defRPr>
                <a:solidFill>
                  <a:srgbClr val="888888"/>
                </a:solidFill>
              </a:defRPr>
            </a:lvl6pPr>
            <a:lvl7pPr lvl="6" algn="ctr">
              <a:lnSpc>
                <a:spcPct val="100000"/>
              </a:lnSpc>
              <a:spcBef>
                <a:spcPts val="320"/>
              </a:spcBef>
              <a:spcAft>
                <a:spcPts val="0"/>
              </a:spcAft>
              <a:buSzPts val="1600"/>
              <a:buNone/>
              <a:defRPr>
                <a:solidFill>
                  <a:srgbClr val="888888"/>
                </a:solidFill>
              </a:defRPr>
            </a:lvl7pPr>
            <a:lvl8pPr lvl="7" algn="ctr">
              <a:lnSpc>
                <a:spcPct val="100000"/>
              </a:lnSpc>
              <a:spcBef>
                <a:spcPts val="320"/>
              </a:spcBef>
              <a:spcAft>
                <a:spcPts val="0"/>
              </a:spcAft>
              <a:buSzPts val="1600"/>
              <a:buNone/>
              <a:defRPr>
                <a:solidFill>
                  <a:srgbClr val="888888"/>
                </a:solidFill>
              </a:defRPr>
            </a:lvl8pPr>
            <a:lvl9pPr lvl="8" algn="ctr">
              <a:lnSpc>
                <a:spcPct val="100000"/>
              </a:lnSpc>
              <a:spcBef>
                <a:spcPts val="320"/>
              </a:spcBef>
              <a:spcAft>
                <a:spcPts val="0"/>
              </a:spcAft>
              <a:buSzPts val="1600"/>
              <a:buNone/>
              <a:defRPr>
                <a:solidFill>
                  <a:srgbClr val="888888"/>
                </a:solidFill>
              </a:defRPr>
            </a:lvl9pPr>
          </a:lstStyle>
          <a:p/>
        </p:txBody>
      </p:sp>
      <p:sp>
        <p:nvSpPr>
          <p:cNvPr id="66" name="Google Shape;66;p5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6"/>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56"/>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5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1" name="Shape 71"/>
        <p:cNvGrpSpPr/>
        <p:nvPr/>
      </p:nvGrpSpPr>
      <p:grpSpPr>
        <a:xfrm>
          <a:off x="0" y="0"/>
          <a:ext cx="0" cy="0"/>
          <a:chOff x="0" y="0"/>
          <a:chExt cx="0" cy="0"/>
        </a:xfrm>
      </p:grpSpPr>
      <p:sp>
        <p:nvSpPr>
          <p:cNvPr id="72" name="Google Shape;72;p57"/>
          <p:cNvSpPr txBox="1"/>
          <p:nvPr>
            <p:ph type="title"/>
          </p:nvPr>
        </p:nvSpPr>
        <p:spPr>
          <a:xfrm>
            <a:off x="2004828" y="152718"/>
            <a:ext cx="6427971" cy="8148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5" name="Google Shape;75;p57"/>
          <p:cNvSpPr txBox="1"/>
          <p:nvPr>
            <p:ph idx="1" type="body"/>
          </p:nvPr>
        </p:nvSpPr>
        <p:spPr>
          <a:xfrm>
            <a:off x="6394027" y="1300130"/>
            <a:ext cx="4514978" cy="47226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6" name="Google Shape;76;p57"/>
          <p:cNvSpPr txBox="1"/>
          <p:nvPr/>
        </p:nvSpPr>
        <p:spPr>
          <a:xfrm>
            <a:off x="609599" y="331458"/>
            <a:ext cx="10491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LAB:</a:t>
            </a:r>
            <a:endParaRPr b="1" i="0" sz="1800" u="none" cap="none" strike="noStrike">
              <a:solidFill>
                <a:srgbClr val="C00000"/>
              </a:solidFill>
              <a:latin typeface="Arial"/>
              <a:ea typeface="Arial"/>
              <a:cs typeface="Arial"/>
              <a:sym typeface="Arial"/>
            </a:endParaRPr>
          </a:p>
        </p:txBody>
      </p:sp>
      <p:sp>
        <p:nvSpPr>
          <p:cNvPr id="77" name="Google Shape;77;p57"/>
          <p:cNvSpPr txBox="1"/>
          <p:nvPr/>
        </p:nvSpPr>
        <p:spPr>
          <a:xfrm>
            <a:off x="6822558" y="6492876"/>
            <a:ext cx="4572000" cy="2838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Arial"/>
                <a:ea typeface="Arial"/>
                <a:cs typeface="Arial"/>
                <a:sym typeface="Arial"/>
              </a:rPr>
              <a:t>Practice makes perfect.</a:t>
            </a:r>
            <a:endParaRPr b="1" i="0" sz="1050" u="none" cap="none" strike="noStrike">
              <a:solidFill>
                <a:schemeClr val="dk1"/>
              </a:solidFill>
              <a:latin typeface="Arial"/>
              <a:ea typeface="Arial"/>
              <a:cs typeface="Arial"/>
              <a:sym typeface="Arial"/>
            </a:endParaRPr>
          </a:p>
        </p:txBody>
      </p:sp>
      <p:sp>
        <p:nvSpPr>
          <p:cNvPr id="78" name="Google Shape;78;p57"/>
          <p:cNvSpPr/>
          <p:nvPr/>
        </p:nvSpPr>
        <p:spPr>
          <a:xfrm>
            <a:off x="12006470" y="1300130"/>
            <a:ext cx="185530" cy="5557870"/>
          </a:xfrm>
          <a:prstGeom prst="rect">
            <a:avLst/>
          </a:prstGeom>
          <a:solidFill>
            <a:srgbClr val="0074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9" name="Google Shape;79;p57"/>
          <p:cNvPicPr preferRelativeResize="0"/>
          <p:nvPr/>
        </p:nvPicPr>
        <p:blipFill rotWithShape="1">
          <a:blip r:embed="rId2">
            <a:alphaModFix/>
          </a:blip>
          <a:srcRect b="53518" l="38540" r="56353" t="36852"/>
          <a:stretch/>
        </p:blipFill>
        <p:spPr>
          <a:xfrm>
            <a:off x="774843" y="5050793"/>
            <a:ext cx="788399" cy="836668"/>
          </a:xfrm>
          <a:prstGeom prst="rect">
            <a:avLst/>
          </a:prstGeom>
          <a:noFill/>
          <a:ln>
            <a:noFill/>
          </a:ln>
        </p:spPr>
      </p:pic>
      <p:pic>
        <p:nvPicPr>
          <p:cNvPr id="80" name="Google Shape;80;p57"/>
          <p:cNvPicPr preferRelativeResize="0"/>
          <p:nvPr/>
        </p:nvPicPr>
        <p:blipFill rotWithShape="1">
          <a:blip r:embed="rId3">
            <a:alphaModFix/>
          </a:blip>
          <a:srcRect b="0" l="20773" r="22685" t="0"/>
          <a:stretch/>
        </p:blipFill>
        <p:spPr>
          <a:xfrm>
            <a:off x="2172782" y="1300130"/>
            <a:ext cx="4012234" cy="4722628"/>
          </a:xfrm>
          <a:prstGeom prst="rect">
            <a:avLst/>
          </a:prstGeom>
          <a:noFill/>
          <a:ln>
            <a:noFill/>
          </a:ln>
        </p:spPr>
      </p:pic>
      <p:sp>
        <p:nvSpPr>
          <p:cNvPr id="81" name="Google Shape;81;p57"/>
          <p:cNvSpPr txBox="1"/>
          <p:nvPr>
            <p:ph idx="2" type="body"/>
          </p:nvPr>
        </p:nvSpPr>
        <p:spPr>
          <a:xfrm>
            <a:off x="583496" y="5887647"/>
            <a:ext cx="1168536" cy="24953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 name="Google Shape;82;p57"/>
          <p:cNvSpPr txBox="1"/>
          <p:nvPr/>
        </p:nvSpPr>
        <p:spPr>
          <a:xfrm>
            <a:off x="9853713" y="152718"/>
            <a:ext cx="1913061" cy="52322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LABS AT THE BACK OF THE BOOK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58"/>
          <p:cNvSpPr txBox="1"/>
          <p:nvPr>
            <p:ph type="title"/>
          </p:nvPr>
        </p:nvSpPr>
        <p:spPr>
          <a:xfrm>
            <a:off x="609600" y="1447801"/>
            <a:ext cx="10363200" cy="432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b="0" sz="88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8"/>
          <p:cNvSpPr txBox="1"/>
          <p:nvPr>
            <p:ph idx="1" type="body"/>
          </p:nvPr>
        </p:nvSpPr>
        <p:spPr>
          <a:xfrm>
            <a:off x="609600" y="228601"/>
            <a:ext cx="10363200" cy="10668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2"/>
              </a:buClr>
              <a:buSzPts val="2000"/>
              <a:buNone/>
              <a:defRPr b="0" sz="2000" cap="none">
                <a:solidFill>
                  <a:schemeClr val="dk2"/>
                </a:solidFill>
                <a:latin typeface="Arial Black"/>
                <a:ea typeface="Arial Black"/>
                <a:cs typeface="Arial Black"/>
                <a:sym typeface="Arial Black"/>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86" name="Google Shape;86;p58"/>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8" name="Google Shape;88;p58"/>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5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600"/>
              <a:buFont typeface="Arial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9"/>
          <p:cNvSpPr txBox="1"/>
          <p:nvPr>
            <p:ph idx="1" type="body"/>
          </p:nvPr>
        </p:nvSpPr>
        <p:spPr>
          <a:xfrm>
            <a:off x="2170176"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2" name="Google Shape;92;p59"/>
          <p:cNvSpPr txBox="1"/>
          <p:nvPr>
            <p:ph idx="2" type="body"/>
          </p:nvPr>
        </p:nvSpPr>
        <p:spPr>
          <a:xfrm>
            <a:off x="2170176"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3" name="Google Shape;93;p59"/>
          <p:cNvSpPr txBox="1"/>
          <p:nvPr>
            <p:ph idx="3" type="body"/>
          </p:nvPr>
        </p:nvSpPr>
        <p:spPr>
          <a:xfrm>
            <a:off x="6790944"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4" name="Google Shape;94;p59"/>
          <p:cNvSpPr txBox="1"/>
          <p:nvPr>
            <p:ph idx="4" type="body"/>
          </p:nvPr>
        </p:nvSpPr>
        <p:spPr>
          <a:xfrm>
            <a:off x="6790944"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5" name="Google Shape;95;p59"/>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9"/>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5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600"/>
              <a:buFont typeface="Arial Black"/>
              <a:buNone/>
              <a:defRPr b="0" i="0" sz="3600" u="none" cap="none" strike="noStrike">
                <a:solidFill>
                  <a:schemeClr val="dk2"/>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0"/>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50"/>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5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5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50"/>
          <p:cNvSpPr/>
          <p:nvPr/>
        </p:nvSpPr>
        <p:spPr>
          <a:xfrm>
            <a:off x="12001499" y="0"/>
            <a:ext cx="190501" cy="1371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 name="Google Shape;16;p50"/>
          <p:cNvSpPr/>
          <p:nvPr/>
        </p:nvSpPr>
        <p:spPr>
          <a:xfrm>
            <a:off x="12001499" y="1371600"/>
            <a:ext cx="190501"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38ddfc77cfa_0_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66" name="Google Shape;166;g38ddfc77cfa_0_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67" name="Google Shape;167;g38ddfc77cfa_0_0"/>
          <p:cNvSpPr/>
          <p:nvPr/>
        </p:nvSpPr>
        <p:spPr>
          <a:xfrm>
            <a:off x="250825" y="379525"/>
            <a:ext cx="6673800" cy="2365800"/>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D1282E"/>
              </a:buClr>
              <a:buSzPts val="4958"/>
              <a:buFont typeface="Nunito Sans"/>
              <a:buNone/>
            </a:pPr>
            <a:r>
              <a:rPr i="0" lang="en-US" sz="4957" u="none" cap="none" strike="noStrike">
                <a:solidFill>
                  <a:srgbClr val="D1282E"/>
                </a:solidFill>
              </a:rPr>
              <a:t>Developing Fit-for-Purpose Resilience Strategies</a:t>
            </a:r>
            <a:endParaRPr i="0" sz="4957" u="none" cap="none" strike="noStrike"/>
          </a:p>
        </p:txBody>
      </p:sp>
      <p:sp>
        <p:nvSpPr>
          <p:cNvPr id="168" name="Google Shape;168;g38ddfc77cfa_0_0"/>
          <p:cNvSpPr/>
          <p:nvPr/>
        </p:nvSpPr>
        <p:spPr>
          <a:xfrm>
            <a:off x="250827" y="3406331"/>
            <a:ext cx="5582100" cy="585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11"/>
              <a:buFont typeface="Inter"/>
              <a:buNone/>
            </a:pPr>
            <a:r>
              <a:rPr i="0" lang="en-US" sz="1410" u="none" cap="none" strike="noStrike">
                <a:solidFill>
                  <a:srgbClr val="002060"/>
                </a:solidFill>
              </a:rPr>
              <a:t>Resilience Strategic Overview &amp; Frameworks for DRI International Certifications</a:t>
            </a:r>
            <a:endParaRPr i="0" sz="1410" u="none" cap="none" strike="noStrike"/>
          </a:p>
        </p:txBody>
      </p:sp>
      <p:sp>
        <p:nvSpPr>
          <p:cNvPr id="169" name="Google Shape;169;g38ddfc77cfa_0_0"/>
          <p:cNvSpPr/>
          <p:nvPr/>
        </p:nvSpPr>
        <p:spPr>
          <a:xfrm>
            <a:off x="250827" y="4155979"/>
            <a:ext cx="5582100" cy="877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11"/>
              <a:buFont typeface="Inter"/>
              <a:buNone/>
            </a:pPr>
            <a:r>
              <a:rPr i="0" lang="en-US" sz="1410" u="none" cap="none" strike="noStrike">
                <a:solidFill>
                  <a:srgbClr val="002060"/>
                </a:solidFill>
              </a:rPr>
              <a:t>This course teaches how to design and implement resilience strategies that align with organizational context, maturity, and capability for effective business continuity management.</a:t>
            </a:r>
            <a:endParaRPr i="0" sz="1410" u="none" cap="none" strike="noStrike"/>
          </a:p>
        </p:txBody>
      </p:sp>
      <p:sp>
        <p:nvSpPr>
          <p:cNvPr id="170" name="Google Shape;170;g38ddfc77cfa_0_0"/>
          <p:cNvSpPr/>
          <p:nvPr/>
        </p:nvSpPr>
        <p:spPr>
          <a:xfrm>
            <a:off x="250827" y="5198191"/>
            <a:ext cx="5582100" cy="292500"/>
          </a:xfrm>
          <a:prstGeom prst="rect">
            <a:avLst/>
          </a:prstGeom>
          <a:noFill/>
          <a:ln>
            <a:noFill/>
          </a:ln>
        </p:spPr>
        <p:txBody>
          <a:bodyPr anchorCtr="0" anchor="t" bIns="0" lIns="0" spcFirstLastPara="1" rIns="0" wrap="square" tIns="0">
            <a:noAutofit/>
          </a:bodyPr>
          <a:lstStyle/>
          <a:p>
            <a:pPr indent="-276437" lvl="0" marL="276438" marR="0" rtl="0" algn="l">
              <a:lnSpc>
                <a:spcPct val="162857"/>
              </a:lnSpc>
              <a:spcBef>
                <a:spcPts val="0"/>
              </a:spcBef>
              <a:spcAft>
                <a:spcPts val="0"/>
              </a:spcAft>
              <a:buClr>
                <a:srgbClr val="002060"/>
              </a:buClr>
              <a:buSzPts val="1411"/>
              <a:buChar char="•"/>
            </a:pPr>
            <a:r>
              <a:rPr i="0" lang="en-US" sz="1410" u="none" cap="none" strike="noStrike">
                <a:solidFill>
                  <a:srgbClr val="002060"/>
                </a:solidFill>
              </a:rPr>
              <a:t>Aligning resilience strategy with business priorities</a:t>
            </a:r>
            <a:endParaRPr i="0" sz="1410" u="none" cap="none" strike="noStrike"/>
          </a:p>
        </p:txBody>
      </p:sp>
      <p:sp>
        <p:nvSpPr>
          <p:cNvPr id="171" name="Google Shape;171;g38ddfc77cfa_0_0"/>
          <p:cNvSpPr/>
          <p:nvPr/>
        </p:nvSpPr>
        <p:spPr>
          <a:xfrm>
            <a:off x="250827" y="5554681"/>
            <a:ext cx="5582100" cy="292500"/>
          </a:xfrm>
          <a:prstGeom prst="rect">
            <a:avLst/>
          </a:prstGeom>
          <a:noFill/>
          <a:ln>
            <a:noFill/>
          </a:ln>
        </p:spPr>
        <p:txBody>
          <a:bodyPr anchorCtr="0" anchor="t" bIns="0" lIns="0" spcFirstLastPara="1" rIns="0" wrap="square" tIns="0">
            <a:noAutofit/>
          </a:bodyPr>
          <a:lstStyle/>
          <a:p>
            <a:pPr indent="-276437" lvl="0" marL="276438" marR="0" rtl="0" algn="l">
              <a:lnSpc>
                <a:spcPct val="162857"/>
              </a:lnSpc>
              <a:spcBef>
                <a:spcPts val="0"/>
              </a:spcBef>
              <a:spcAft>
                <a:spcPts val="0"/>
              </a:spcAft>
              <a:buClr>
                <a:srgbClr val="002060"/>
              </a:buClr>
              <a:buSzPts val="1411"/>
              <a:buChar char="•"/>
            </a:pPr>
            <a:r>
              <a:rPr i="0" lang="en-US" sz="1410" u="none" cap="none" strike="noStrike">
                <a:solidFill>
                  <a:srgbClr val="002060"/>
                </a:solidFill>
              </a:rPr>
              <a:t>Adapting frameworks to fit organizational context</a:t>
            </a:r>
            <a:endParaRPr i="0" sz="1410" u="none" cap="none" strike="noStrike"/>
          </a:p>
        </p:txBody>
      </p:sp>
      <p:pic>
        <p:nvPicPr>
          <p:cNvPr descr="preencoded.png" id="172" name="Google Shape;172;g38ddfc77cfa_0_0"/>
          <p:cNvPicPr preferRelativeResize="0"/>
          <p:nvPr/>
        </p:nvPicPr>
        <p:blipFill rotWithShape="1">
          <a:blip r:embed="rId3">
            <a:alphaModFix/>
          </a:blip>
          <a:srcRect b="0" l="0" r="0" t="0"/>
          <a:stretch/>
        </p:blipFill>
        <p:spPr>
          <a:xfrm>
            <a:off x="7257310" y="977594"/>
            <a:ext cx="4486266" cy="44862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8ddfc77cfa_0_11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86" name="Google Shape;286;g38ddfc77cfa_0_11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87" name="Google Shape;287;g38ddfc77cfa_0_111"/>
          <p:cNvSpPr/>
          <p:nvPr/>
        </p:nvSpPr>
        <p:spPr>
          <a:xfrm>
            <a:off x="151115" y="593646"/>
            <a:ext cx="7604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Building Collaborative Ownership</a:t>
            </a:r>
            <a:endParaRPr i="0" sz="4450" u="none" cap="none" strike="noStrike"/>
          </a:p>
        </p:txBody>
      </p:sp>
      <p:sp>
        <p:nvSpPr>
          <p:cNvPr id="288" name="Google Shape;288;g38ddfc77cfa_0_111"/>
          <p:cNvSpPr/>
          <p:nvPr/>
        </p:nvSpPr>
        <p:spPr>
          <a:xfrm>
            <a:off x="151115" y="2238018"/>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Involve HR, IT, communications, and operations</a:t>
            </a:r>
            <a:endParaRPr i="0" sz="1750" u="none" cap="none" strike="noStrike"/>
          </a:p>
        </p:txBody>
      </p:sp>
      <p:sp>
        <p:nvSpPr>
          <p:cNvPr id="289" name="Google Shape;289;g38ddfc77cfa_0_111"/>
          <p:cNvSpPr/>
          <p:nvPr/>
        </p:nvSpPr>
        <p:spPr>
          <a:xfrm>
            <a:off x="151115" y="2680216"/>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Promote shared accountability</a:t>
            </a:r>
            <a:endParaRPr i="0" sz="1750" u="none" cap="none" strike="noStrike"/>
          </a:p>
        </p:txBody>
      </p:sp>
      <p:sp>
        <p:nvSpPr>
          <p:cNvPr id="290" name="Google Shape;290;g38ddfc77cfa_0_111"/>
          <p:cNvSpPr/>
          <p:nvPr/>
        </p:nvSpPr>
        <p:spPr>
          <a:xfrm>
            <a:off x="151115" y="3122414"/>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Leadership sponsorship drives continuity success</a:t>
            </a:r>
            <a:endParaRPr i="0" sz="1750" u="none" cap="none" strike="noStrike"/>
          </a:p>
        </p:txBody>
      </p:sp>
      <p:sp>
        <p:nvSpPr>
          <p:cNvPr id="291" name="Google Shape;291;g38ddfc77cfa_0_111"/>
          <p:cNvSpPr/>
          <p:nvPr/>
        </p:nvSpPr>
        <p:spPr>
          <a:xfrm>
            <a:off x="151115" y="3564613"/>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Create cross-functional resilience committees</a:t>
            </a:r>
            <a:endParaRPr i="0" sz="1750" u="none" cap="none" strike="noStrike"/>
          </a:p>
        </p:txBody>
      </p:sp>
      <p:pic>
        <p:nvPicPr>
          <p:cNvPr descr="preencoded.png" id="292" name="Google Shape;292;g38ddfc77cfa_0_111"/>
          <p:cNvPicPr preferRelativeResize="0"/>
          <p:nvPr/>
        </p:nvPicPr>
        <p:blipFill rotWithShape="1">
          <a:blip r:embed="rId3">
            <a:alphaModFix/>
          </a:blip>
          <a:srcRect b="0" l="0" r="0" t="0"/>
          <a:stretch/>
        </p:blipFill>
        <p:spPr>
          <a:xfrm>
            <a:off x="7526153" y="988112"/>
            <a:ext cx="3747199" cy="3747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8ddfc77cfa_0_12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99" name="Google Shape;299;g38ddfc77cfa_0_12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00" name="Google Shape;300;g38ddfc77cfa_0_123"/>
          <p:cNvPicPr preferRelativeResize="0"/>
          <p:nvPr/>
        </p:nvPicPr>
        <p:blipFill rotWithShape="1">
          <a:blip r:embed="rId3">
            <a:alphaModFix/>
          </a:blip>
          <a:srcRect b="0" l="0" r="0" t="0"/>
          <a:stretch/>
        </p:blipFill>
        <p:spPr>
          <a:xfrm>
            <a:off x="182465" y="676858"/>
            <a:ext cx="4885016" cy="4885016"/>
          </a:xfrm>
          <a:prstGeom prst="rect">
            <a:avLst/>
          </a:prstGeom>
          <a:noFill/>
          <a:ln>
            <a:noFill/>
          </a:ln>
        </p:spPr>
      </p:pic>
      <p:sp>
        <p:nvSpPr>
          <p:cNvPr id="301" name="Google Shape;301;g38ddfc77cfa_0_123"/>
          <p:cNvSpPr/>
          <p:nvPr/>
        </p:nvSpPr>
        <p:spPr>
          <a:xfrm>
            <a:off x="5628503" y="648521"/>
            <a:ext cx="7604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Scenario Testing and Validation</a:t>
            </a:r>
            <a:endParaRPr i="0" sz="4450" u="none" cap="none" strike="noStrike"/>
          </a:p>
        </p:txBody>
      </p:sp>
      <p:sp>
        <p:nvSpPr>
          <p:cNvPr id="302" name="Google Shape;302;g38ddfc77cfa_0_123"/>
          <p:cNvSpPr/>
          <p:nvPr/>
        </p:nvSpPr>
        <p:spPr>
          <a:xfrm>
            <a:off x="5628503" y="2292893"/>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Test resilience strategies through exercises</a:t>
            </a:r>
            <a:endParaRPr i="0" sz="1750" u="none" cap="none" strike="noStrike"/>
          </a:p>
        </p:txBody>
      </p:sp>
      <p:sp>
        <p:nvSpPr>
          <p:cNvPr id="303" name="Google Shape;303;g38ddfc77cfa_0_123"/>
          <p:cNvSpPr/>
          <p:nvPr/>
        </p:nvSpPr>
        <p:spPr>
          <a:xfrm>
            <a:off x="5628503" y="2735091"/>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Compare outcomes with recovery objectives</a:t>
            </a:r>
            <a:endParaRPr i="0" sz="1750" u="none" cap="none" strike="noStrike"/>
          </a:p>
        </p:txBody>
      </p:sp>
      <p:sp>
        <p:nvSpPr>
          <p:cNvPr id="304" name="Google Shape;304;g38ddfc77cfa_0_123"/>
          <p:cNvSpPr/>
          <p:nvPr/>
        </p:nvSpPr>
        <p:spPr>
          <a:xfrm>
            <a:off x="5628503" y="3177289"/>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Refine based on real-world lessons</a:t>
            </a:r>
            <a:endParaRPr i="0" sz="1750" u="none" cap="none" strike="noStrike"/>
          </a:p>
        </p:txBody>
      </p:sp>
      <p:sp>
        <p:nvSpPr>
          <p:cNvPr id="305" name="Google Shape;305;g38ddfc77cfa_0_123"/>
          <p:cNvSpPr/>
          <p:nvPr/>
        </p:nvSpPr>
        <p:spPr>
          <a:xfrm>
            <a:off x="5628503" y="3619488"/>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Validate assumptions through realistic scenarios</a:t>
            </a:r>
            <a:endParaRPr i="0" sz="17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8ddfc77cfa_0_13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12" name="Google Shape;312;g38ddfc77cfa_0_13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13" name="Google Shape;313;g38ddfc77cfa_0_135"/>
          <p:cNvSpPr/>
          <p:nvPr/>
        </p:nvSpPr>
        <p:spPr>
          <a:xfrm>
            <a:off x="44290" y="593646"/>
            <a:ext cx="7604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Continuous Improvement Mindset</a:t>
            </a:r>
            <a:endParaRPr i="0" sz="4450" u="none" cap="none" strike="noStrike"/>
          </a:p>
        </p:txBody>
      </p:sp>
      <p:sp>
        <p:nvSpPr>
          <p:cNvPr id="314" name="Google Shape;314;g38ddfc77cfa_0_135"/>
          <p:cNvSpPr/>
          <p:nvPr/>
        </p:nvSpPr>
        <p:spPr>
          <a:xfrm>
            <a:off x="44290" y="2238018"/>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Resilience evolves alongside business growth</a:t>
            </a:r>
            <a:endParaRPr i="0" sz="1750" u="none" cap="none" strike="noStrike"/>
          </a:p>
        </p:txBody>
      </p:sp>
      <p:sp>
        <p:nvSpPr>
          <p:cNvPr id="315" name="Google Shape;315;g38ddfc77cfa_0_135"/>
          <p:cNvSpPr/>
          <p:nvPr/>
        </p:nvSpPr>
        <p:spPr>
          <a:xfrm>
            <a:off x="44290" y="2680216"/>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Incorporate post-incident lessons learned</a:t>
            </a:r>
            <a:endParaRPr i="0" sz="1750" u="none" cap="none" strike="noStrike"/>
          </a:p>
        </p:txBody>
      </p:sp>
      <p:sp>
        <p:nvSpPr>
          <p:cNvPr id="316" name="Google Shape;316;g38ddfc77cfa_0_135"/>
          <p:cNvSpPr/>
          <p:nvPr/>
        </p:nvSpPr>
        <p:spPr>
          <a:xfrm>
            <a:off x="44290" y="3122414"/>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Review and adjust strategies regularly</a:t>
            </a:r>
            <a:endParaRPr i="0" sz="1750" u="none" cap="none" strike="noStrike"/>
          </a:p>
        </p:txBody>
      </p:sp>
      <p:sp>
        <p:nvSpPr>
          <p:cNvPr id="317" name="Google Shape;317;g38ddfc77cfa_0_135"/>
          <p:cNvSpPr/>
          <p:nvPr/>
        </p:nvSpPr>
        <p:spPr>
          <a:xfrm>
            <a:off x="44290" y="3564613"/>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Monitor effectiveness through key metrics</a:t>
            </a:r>
            <a:endParaRPr i="0" sz="1750" u="none" cap="none" strike="noStrike"/>
          </a:p>
        </p:txBody>
      </p:sp>
      <p:pic>
        <p:nvPicPr>
          <p:cNvPr descr="preencoded.png" id="318" name="Google Shape;318;g38ddfc77cfa_0_135"/>
          <p:cNvPicPr preferRelativeResize="0"/>
          <p:nvPr/>
        </p:nvPicPr>
        <p:blipFill rotWithShape="1">
          <a:blip r:embed="rId3">
            <a:alphaModFix/>
          </a:blip>
          <a:srcRect b="0" l="0" r="0" t="0"/>
          <a:stretch/>
        </p:blipFill>
        <p:spPr>
          <a:xfrm>
            <a:off x="6783121" y="731708"/>
            <a:ext cx="4885016" cy="48850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8ddfc77cfa_0_14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25" name="Google Shape;325;g38ddfc77cfa_0_14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26" name="Google Shape;326;g38ddfc77cfa_0_147"/>
          <p:cNvPicPr preferRelativeResize="0"/>
          <p:nvPr/>
        </p:nvPicPr>
        <p:blipFill rotWithShape="1">
          <a:blip r:embed="rId3">
            <a:alphaModFix/>
          </a:blip>
          <a:srcRect b="0" l="0" r="0" t="0"/>
          <a:stretch/>
        </p:blipFill>
        <p:spPr>
          <a:xfrm>
            <a:off x="190265" y="763058"/>
            <a:ext cx="4885016" cy="4885016"/>
          </a:xfrm>
          <a:prstGeom prst="rect">
            <a:avLst/>
          </a:prstGeom>
          <a:noFill/>
          <a:ln>
            <a:noFill/>
          </a:ln>
        </p:spPr>
      </p:pic>
      <p:sp>
        <p:nvSpPr>
          <p:cNvPr id="327" name="Google Shape;327;g38ddfc77cfa_0_147"/>
          <p:cNvSpPr/>
          <p:nvPr/>
        </p:nvSpPr>
        <p:spPr>
          <a:xfrm>
            <a:off x="5636303" y="734721"/>
            <a:ext cx="7604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Common Pitfalls and Misalignments</a:t>
            </a:r>
            <a:endParaRPr i="0" sz="4450" u="none" cap="none" strike="noStrike"/>
          </a:p>
        </p:txBody>
      </p:sp>
      <p:sp>
        <p:nvSpPr>
          <p:cNvPr id="328" name="Google Shape;328;g38ddfc77cfa_0_147"/>
          <p:cNvSpPr/>
          <p:nvPr/>
        </p:nvSpPr>
        <p:spPr>
          <a:xfrm>
            <a:off x="5636303" y="2379093"/>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Overly complex frameworks</a:t>
            </a:r>
            <a:endParaRPr i="0" sz="1750" u="none" cap="none" strike="noStrike"/>
          </a:p>
        </p:txBody>
      </p:sp>
      <p:sp>
        <p:nvSpPr>
          <p:cNvPr id="329" name="Google Shape;329;g38ddfc77cfa_0_147"/>
          <p:cNvSpPr/>
          <p:nvPr/>
        </p:nvSpPr>
        <p:spPr>
          <a:xfrm>
            <a:off x="5636303" y="2821291"/>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Neglecting culture and communication</a:t>
            </a:r>
            <a:endParaRPr i="0" sz="1750" u="none" cap="none" strike="noStrike"/>
          </a:p>
        </p:txBody>
      </p:sp>
      <p:sp>
        <p:nvSpPr>
          <p:cNvPr id="330" name="Google Shape;330;g38ddfc77cfa_0_147"/>
          <p:cNvSpPr/>
          <p:nvPr/>
        </p:nvSpPr>
        <p:spPr>
          <a:xfrm>
            <a:off x="5636303" y="3263489"/>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Lack of leadership engagement</a:t>
            </a:r>
            <a:endParaRPr i="0" sz="1750" u="none" cap="none" strike="noStrike"/>
          </a:p>
        </p:txBody>
      </p:sp>
      <p:sp>
        <p:nvSpPr>
          <p:cNvPr id="331" name="Google Shape;331;g38ddfc77cfa_0_147"/>
          <p:cNvSpPr/>
          <p:nvPr/>
        </p:nvSpPr>
        <p:spPr>
          <a:xfrm>
            <a:off x="5636303" y="3705688"/>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Focusing on compliance over effectiveness</a:t>
            </a:r>
            <a:endParaRPr i="0" sz="1750"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8ddfc77cfa_0_15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38" name="Google Shape;338;g38ddfc77cfa_0_15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39" name="Google Shape;339;g38ddfc77cfa_0_159"/>
          <p:cNvSpPr/>
          <p:nvPr/>
        </p:nvSpPr>
        <p:spPr>
          <a:xfrm>
            <a:off x="323350" y="996275"/>
            <a:ext cx="11137500" cy="647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62"/>
              <a:buFont typeface="Nunito Sans"/>
              <a:buNone/>
            </a:pPr>
            <a:r>
              <a:rPr i="0" lang="en-US" sz="4062" u="none" cap="none" strike="noStrike">
                <a:solidFill>
                  <a:srgbClr val="D1282E"/>
                </a:solidFill>
              </a:rPr>
              <a:t>Real-World Example: Context-Driven Strategy</a:t>
            </a:r>
            <a:endParaRPr i="0" sz="4062" u="none" cap="none" strike="noStrike"/>
          </a:p>
        </p:txBody>
      </p:sp>
      <p:sp>
        <p:nvSpPr>
          <p:cNvPr id="340" name="Google Shape;340;g38ddfc77cfa_0_159"/>
          <p:cNvSpPr/>
          <p:nvPr/>
        </p:nvSpPr>
        <p:spPr>
          <a:xfrm>
            <a:off x="323350" y="2057418"/>
            <a:ext cx="3711900" cy="2801100"/>
          </a:xfrm>
          <a:prstGeom prst="roundRect">
            <a:avLst>
              <a:gd fmla="val 3105" name="adj"/>
            </a:avLst>
          </a:prstGeom>
          <a:solidFill>
            <a:srgbClr val="F6D5D5"/>
          </a:solidFill>
          <a:ln cap="flat" cmpd="sng" w="8700">
            <a:solidFill>
              <a:srgbClr val="DCBBBB"/>
            </a:solidFill>
            <a:prstDash val="solid"/>
            <a:round/>
            <a:headEnd len="sm" w="sm" type="none"/>
            <a:tailEnd len="sm" w="sm" type="none"/>
          </a:ln>
        </p:spPr>
        <p:txBody>
          <a:bodyPr anchorCtr="0" anchor="ctr" bIns="83450" lIns="83450" spcFirstLastPara="1" rIns="83450" wrap="square" tIns="83450">
            <a:noAutofit/>
          </a:bodyPr>
          <a:lstStyle/>
          <a:p>
            <a:pPr indent="0" lvl="0" marL="0" rtl="0" algn="l">
              <a:spcBef>
                <a:spcPts val="0"/>
              </a:spcBef>
              <a:spcAft>
                <a:spcPts val="0"/>
              </a:spcAft>
              <a:buNone/>
            </a:pPr>
            <a:r>
              <a:t/>
            </a:r>
            <a:endParaRPr/>
          </a:p>
        </p:txBody>
      </p:sp>
      <p:sp>
        <p:nvSpPr>
          <p:cNvPr id="341" name="Google Shape;341;g38ddfc77cfa_0_159"/>
          <p:cNvSpPr/>
          <p:nvPr/>
        </p:nvSpPr>
        <p:spPr>
          <a:xfrm>
            <a:off x="530723" y="2271429"/>
            <a:ext cx="2508000" cy="323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08"/>
              <a:buFont typeface="Nunito Sans"/>
              <a:buNone/>
            </a:pPr>
            <a:r>
              <a:rPr i="0" lang="en-US" sz="2008" u="none" cap="none" strike="noStrike">
                <a:solidFill>
                  <a:srgbClr val="002060"/>
                </a:solidFill>
              </a:rPr>
              <a:t>Startups</a:t>
            </a:r>
            <a:endParaRPr i="0" sz="2008" u="none" cap="none" strike="noStrike"/>
          </a:p>
        </p:txBody>
      </p:sp>
      <p:sp>
        <p:nvSpPr>
          <p:cNvPr id="342" name="Google Shape;342;g38ddfc77cfa_0_159"/>
          <p:cNvSpPr/>
          <p:nvPr/>
        </p:nvSpPr>
        <p:spPr>
          <a:xfrm>
            <a:off x="530723" y="2719123"/>
            <a:ext cx="3297300" cy="6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98"/>
              <a:buFont typeface="Inter"/>
              <a:buNone/>
            </a:pPr>
            <a:r>
              <a:rPr i="0" lang="en-US" sz="1597" u="none" cap="none" strike="noStrike">
                <a:solidFill>
                  <a:srgbClr val="002060"/>
                </a:solidFill>
              </a:rPr>
              <a:t>Focus on agility and data redundancy</a:t>
            </a:r>
            <a:endParaRPr i="0" sz="1597" u="none" cap="none" strike="noStrike"/>
          </a:p>
        </p:txBody>
      </p:sp>
      <p:sp>
        <p:nvSpPr>
          <p:cNvPr id="343" name="Google Shape;343;g38ddfc77cfa_0_159"/>
          <p:cNvSpPr/>
          <p:nvPr/>
        </p:nvSpPr>
        <p:spPr>
          <a:xfrm>
            <a:off x="530723" y="3505932"/>
            <a:ext cx="3297300" cy="331500"/>
          </a:xfrm>
          <a:prstGeom prst="rect">
            <a:avLst/>
          </a:prstGeom>
          <a:noFill/>
          <a:ln>
            <a:noFill/>
          </a:ln>
        </p:spPr>
        <p:txBody>
          <a:bodyPr anchorCtr="0" anchor="t" bIns="0" lIns="0" spcFirstLastPara="1" rIns="0" wrap="square" tIns="0">
            <a:noAutofit/>
          </a:bodyPr>
          <a:lstStyle/>
          <a:p>
            <a:pPr indent="-313027" lvl="0" marL="313027" marR="0" rtl="0" algn="l">
              <a:lnSpc>
                <a:spcPct val="162857"/>
              </a:lnSpc>
              <a:spcBef>
                <a:spcPts val="0"/>
              </a:spcBef>
              <a:spcAft>
                <a:spcPts val="0"/>
              </a:spcAft>
              <a:buClr>
                <a:srgbClr val="002060"/>
              </a:buClr>
              <a:buSzPts val="1598"/>
              <a:buChar char="•"/>
            </a:pPr>
            <a:r>
              <a:rPr i="0" lang="en-US" sz="1597" u="none" cap="none" strike="noStrike">
                <a:solidFill>
                  <a:srgbClr val="002060"/>
                </a:solidFill>
              </a:rPr>
              <a:t>Cloud-first infrastructure</a:t>
            </a:r>
            <a:endParaRPr i="0" sz="1597" u="none" cap="none" strike="noStrike"/>
          </a:p>
        </p:txBody>
      </p:sp>
      <p:sp>
        <p:nvSpPr>
          <p:cNvPr id="344" name="Google Shape;344;g38ddfc77cfa_0_159"/>
          <p:cNvSpPr/>
          <p:nvPr/>
        </p:nvSpPr>
        <p:spPr>
          <a:xfrm>
            <a:off x="530723" y="3909608"/>
            <a:ext cx="3297300" cy="331500"/>
          </a:xfrm>
          <a:prstGeom prst="rect">
            <a:avLst/>
          </a:prstGeom>
          <a:noFill/>
          <a:ln>
            <a:noFill/>
          </a:ln>
        </p:spPr>
        <p:txBody>
          <a:bodyPr anchorCtr="0" anchor="t" bIns="0" lIns="0" spcFirstLastPara="1" rIns="0" wrap="square" tIns="0">
            <a:noAutofit/>
          </a:bodyPr>
          <a:lstStyle/>
          <a:p>
            <a:pPr indent="-313027" lvl="0" marL="313027" marR="0" rtl="0" algn="l">
              <a:lnSpc>
                <a:spcPct val="162857"/>
              </a:lnSpc>
              <a:spcBef>
                <a:spcPts val="0"/>
              </a:spcBef>
              <a:spcAft>
                <a:spcPts val="0"/>
              </a:spcAft>
              <a:buClr>
                <a:srgbClr val="002060"/>
              </a:buClr>
              <a:buSzPts val="1598"/>
              <a:buChar char="•"/>
            </a:pPr>
            <a:r>
              <a:rPr i="0" lang="en-US" sz="1597" u="none" cap="none" strike="noStrike">
                <a:solidFill>
                  <a:srgbClr val="002060"/>
                </a:solidFill>
              </a:rPr>
              <a:t>Minimal bureaucracy</a:t>
            </a:r>
            <a:endParaRPr i="0" sz="1597" u="none" cap="none" strike="noStrike"/>
          </a:p>
        </p:txBody>
      </p:sp>
      <p:sp>
        <p:nvSpPr>
          <p:cNvPr id="345" name="Google Shape;345;g38ddfc77cfa_0_159"/>
          <p:cNvSpPr/>
          <p:nvPr/>
        </p:nvSpPr>
        <p:spPr>
          <a:xfrm>
            <a:off x="530723" y="4313283"/>
            <a:ext cx="3297300" cy="331500"/>
          </a:xfrm>
          <a:prstGeom prst="rect">
            <a:avLst/>
          </a:prstGeom>
          <a:noFill/>
          <a:ln>
            <a:noFill/>
          </a:ln>
        </p:spPr>
        <p:txBody>
          <a:bodyPr anchorCtr="0" anchor="t" bIns="0" lIns="0" spcFirstLastPara="1" rIns="0" wrap="square" tIns="0">
            <a:noAutofit/>
          </a:bodyPr>
          <a:lstStyle/>
          <a:p>
            <a:pPr indent="-313027" lvl="0" marL="313027" marR="0" rtl="0" algn="l">
              <a:lnSpc>
                <a:spcPct val="162857"/>
              </a:lnSpc>
              <a:spcBef>
                <a:spcPts val="0"/>
              </a:spcBef>
              <a:spcAft>
                <a:spcPts val="0"/>
              </a:spcAft>
              <a:buClr>
                <a:srgbClr val="002060"/>
              </a:buClr>
              <a:buSzPts val="1598"/>
              <a:buChar char="•"/>
            </a:pPr>
            <a:r>
              <a:rPr i="0" lang="en-US" sz="1597" u="none" cap="none" strike="noStrike">
                <a:solidFill>
                  <a:srgbClr val="002060"/>
                </a:solidFill>
              </a:rPr>
              <a:t>Rapid response capability</a:t>
            </a:r>
            <a:endParaRPr i="0" sz="1597" u="none" cap="none" strike="noStrike"/>
          </a:p>
        </p:txBody>
      </p:sp>
      <p:sp>
        <p:nvSpPr>
          <p:cNvPr id="346" name="Google Shape;346;g38ddfc77cfa_0_159"/>
          <p:cNvSpPr/>
          <p:nvPr/>
        </p:nvSpPr>
        <p:spPr>
          <a:xfrm>
            <a:off x="4235950" y="2057418"/>
            <a:ext cx="3711900" cy="2801100"/>
          </a:xfrm>
          <a:prstGeom prst="roundRect">
            <a:avLst>
              <a:gd fmla="val 3105" name="adj"/>
            </a:avLst>
          </a:prstGeom>
          <a:solidFill>
            <a:srgbClr val="F6D5D5"/>
          </a:solidFill>
          <a:ln cap="flat" cmpd="sng" w="8700">
            <a:solidFill>
              <a:srgbClr val="DCBBBB"/>
            </a:solidFill>
            <a:prstDash val="solid"/>
            <a:round/>
            <a:headEnd len="sm" w="sm" type="none"/>
            <a:tailEnd len="sm" w="sm" type="none"/>
          </a:ln>
        </p:spPr>
        <p:txBody>
          <a:bodyPr anchorCtr="0" anchor="ctr" bIns="83450" lIns="83450" spcFirstLastPara="1" rIns="83450" wrap="square" tIns="83450">
            <a:noAutofit/>
          </a:bodyPr>
          <a:lstStyle/>
          <a:p>
            <a:pPr indent="0" lvl="0" marL="0" rtl="0" algn="l">
              <a:spcBef>
                <a:spcPts val="0"/>
              </a:spcBef>
              <a:spcAft>
                <a:spcPts val="0"/>
              </a:spcAft>
              <a:buNone/>
            </a:pPr>
            <a:r>
              <a:t/>
            </a:r>
            <a:endParaRPr/>
          </a:p>
        </p:txBody>
      </p:sp>
      <p:sp>
        <p:nvSpPr>
          <p:cNvPr id="347" name="Google Shape;347;g38ddfc77cfa_0_159"/>
          <p:cNvSpPr/>
          <p:nvPr/>
        </p:nvSpPr>
        <p:spPr>
          <a:xfrm>
            <a:off x="4443323" y="2271429"/>
            <a:ext cx="2508000" cy="323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08"/>
              <a:buFont typeface="Nunito Sans"/>
              <a:buNone/>
            </a:pPr>
            <a:r>
              <a:rPr i="0" lang="en-US" sz="2008" u="none" cap="none" strike="noStrike">
                <a:solidFill>
                  <a:srgbClr val="002060"/>
                </a:solidFill>
              </a:rPr>
              <a:t>Enterprises</a:t>
            </a:r>
            <a:endParaRPr i="0" sz="2008" u="none" cap="none" strike="noStrike"/>
          </a:p>
        </p:txBody>
      </p:sp>
      <p:sp>
        <p:nvSpPr>
          <p:cNvPr id="348" name="Google Shape;348;g38ddfc77cfa_0_159"/>
          <p:cNvSpPr/>
          <p:nvPr/>
        </p:nvSpPr>
        <p:spPr>
          <a:xfrm>
            <a:off x="4443323" y="2719123"/>
            <a:ext cx="3297300" cy="6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98"/>
              <a:buFont typeface="Inter"/>
              <a:buNone/>
            </a:pPr>
            <a:r>
              <a:rPr i="0" lang="en-US" sz="1597" u="none" cap="none" strike="noStrike">
                <a:solidFill>
                  <a:srgbClr val="002060"/>
                </a:solidFill>
              </a:rPr>
              <a:t>Prioritize compliance and governance</a:t>
            </a:r>
            <a:endParaRPr i="0" sz="1597" u="none" cap="none" strike="noStrike"/>
          </a:p>
        </p:txBody>
      </p:sp>
      <p:sp>
        <p:nvSpPr>
          <p:cNvPr id="349" name="Google Shape;349;g38ddfc77cfa_0_159"/>
          <p:cNvSpPr/>
          <p:nvPr/>
        </p:nvSpPr>
        <p:spPr>
          <a:xfrm>
            <a:off x="4443323" y="3505932"/>
            <a:ext cx="3297300" cy="331500"/>
          </a:xfrm>
          <a:prstGeom prst="rect">
            <a:avLst/>
          </a:prstGeom>
          <a:noFill/>
          <a:ln>
            <a:noFill/>
          </a:ln>
        </p:spPr>
        <p:txBody>
          <a:bodyPr anchorCtr="0" anchor="t" bIns="0" lIns="0" spcFirstLastPara="1" rIns="0" wrap="square" tIns="0">
            <a:noAutofit/>
          </a:bodyPr>
          <a:lstStyle/>
          <a:p>
            <a:pPr indent="-313027" lvl="0" marL="313027" marR="0" rtl="0" algn="l">
              <a:lnSpc>
                <a:spcPct val="162857"/>
              </a:lnSpc>
              <a:spcBef>
                <a:spcPts val="0"/>
              </a:spcBef>
              <a:spcAft>
                <a:spcPts val="0"/>
              </a:spcAft>
              <a:buClr>
                <a:srgbClr val="002060"/>
              </a:buClr>
              <a:buSzPts val="1598"/>
              <a:buChar char="•"/>
            </a:pPr>
            <a:r>
              <a:rPr i="0" lang="en-US" sz="1597" u="none" cap="none" strike="noStrike">
                <a:solidFill>
                  <a:srgbClr val="002060"/>
                </a:solidFill>
              </a:rPr>
              <a:t>Structured processes</a:t>
            </a:r>
            <a:endParaRPr i="0" sz="1597" u="none" cap="none" strike="noStrike"/>
          </a:p>
        </p:txBody>
      </p:sp>
      <p:sp>
        <p:nvSpPr>
          <p:cNvPr id="350" name="Google Shape;350;g38ddfc77cfa_0_159"/>
          <p:cNvSpPr/>
          <p:nvPr/>
        </p:nvSpPr>
        <p:spPr>
          <a:xfrm>
            <a:off x="4443323" y="3909608"/>
            <a:ext cx="3297300" cy="331500"/>
          </a:xfrm>
          <a:prstGeom prst="rect">
            <a:avLst/>
          </a:prstGeom>
          <a:noFill/>
          <a:ln>
            <a:noFill/>
          </a:ln>
        </p:spPr>
        <p:txBody>
          <a:bodyPr anchorCtr="0" anchor="t" bIns="0" lIns="0" spcFirstLastPara="1" rIns="0" wrap="square" tIns="0">
            <a:noAutofit/>
          </a:bodyPr>
          <a:lstStyle/>
          <a:p>
            <a:pPr indent="-313027" lvl="0" marL="313027" marR="0" rtl="0" algn="l">
              <a:lnSpc>
                <a:spcPct val="162857"/>
              </a:lnSpc>
              <a:spcBef>
                <a:spcPts val="0"/>
              </a:spcBef>
              <a:spcAft>
                <a:spcPts val="0"/>
              </a:spcAft>
              <a:buClr>
                <a:srgbClr val="002060"/>
              </a:buClr>
              <a:buSzPts val="1598"/>
              <a:buChar char="•"/>
            </a:pPr>
            <a:r>
              <a:rPr i="0" lang="en-US" sz="1597" u="none" cap="none" strike="noStrike">
                <a:solidFill>
                  <a:srgbClr val="002060"/>
                </a:solidFill>
              </a:rPr>
              <a:t>Regulatory alignment</a:t>
            </a:r>
            <a:endParaRPr i="0" sz="1597" u="none" cap="none" strike="noStrike"/>
          </a:p>
        </p:txBody>
      </p:sp>
      <p:sp>
        <p:nvSpPr>
          <p:cNvPr id="351" name="Google Shape;351;g38ddfc77cfa_0_159"/>
          <p:cNvSpPr/>
          <p:nvPr/>
        </p:nvSpPr>
        <p:spPr>
          <a:xfrm>
            <a:off x="4443323" y="4313283"/>
            <a:ext cx="3297300" cy="331500"/>
          </a:xfrm>
          <a:prstGeom prst="rect">
            <a:avLst/>
          </a:prstGeom>
          <a:noFill/>
          <a:ln>
            <a:noFill/>
          </a:ln>
        </p:spPr>
        <p:txBody>
          <a:bodyPr anchorCtr="0" anchor="t" bIns="0" lIns="0" spcFirstLastPara="1" rIns="0" wrap="square" tIns="0">
            <a:noAutofit/>
          </a:bodyPr>
          <a:lstStyle/>
          <a:p>
            <a:pPr indent="-313027" lvl="0" marL="313027" marR="0" rtl="0" algn="l">
              <a:lnSpc>
                <a:spcPct val="162857"/>
              </a:lnSpc>
              <a:spcBef>
                <a:spcPts val="0"/>
              </a:spcBef>
              <a:spcAft>
                <a:spcPts val="0"/>
              </a:spcAft>
              <a:buClr>
                <a:srgbClr val="002060"/>
              </a:buClr>
              <a:buSzPts val="1598"/>
              <a:buChar char="•"/>
            </a:pPr>
            <a:r>
              <a:rPr i="0" lang="en-US" sz="1597" u="none" cap="none" strike="noStrike">
                <a:solidFill>
                  <a:srgbClr val="002060"/>
                </a:solidFill>
              </a:rPr>
              <a:t>Board-level oversight</a:t>
            </a:r>
            <a:endParaRPr i="0" sz="1597" u="none" cap="none" strike="noStrike"/>
          </a:p>
        </p:txBody>
      </p:sp>
      <p:sp>
        <p:nvSpPr>
          <p:cNvPr id="352" name="Google Shape;352;g38ddfc77cfa_0_159"/>
          <p:cNvSpPr/>
          <p:nvPr/>
        </p:nvSpPr>
        <p:spPr>
          <a:xfrm>
            <a:off x="8148549" y="2057418"/>
            <a:ext cx="3711900" cy="2801100"/>
          </a:xfrm>
          <a:prstGeom prst="roundRect">
            <a:avLst>
              <a:gd fmla="val 3105" name="adj"/>
            </a:avLst>
          </a:prstGeom>
          <a:solidFill>
            <a:srgbClr val="F6D5D5"/>
          </a:solidFill>
          <a:ln cap="flat" cmpd="sng" w="8700">
            <a:solidFill>
              <a:srgbClr val="DCBBBB"/>
            </a:solidFill>
            <a:prstDash val="solid"/>
            <a:round/>
            <a:headEnd len="sm" w="sm" type="none"/>
            <a:tailEnd len="sm" w="sm" type="none"/>
          </a:ln>
        </p:spPr>
        <p:txBody>
          <a:bodyPr anchorCtr="0" anchor="ctr" bIns="83450" lIns="83450" spcFirstLastPara="1" rIns="83450" wrap="square" tIns="83450">
            <a:noAutofit/>
          </a:bodyPr>
          <a:lstStyle/>
          <a:p>
            <a:pPr indent="0" lvl="0" marL="0" rtl="0" algn="l">
              <a:spcBef>
                <a:spcPts val="0"/>
              </a:spcBef>
              <a:spcAft>
                <a:spcPts val="0"/>
              </a:spcAft>
              <a:buNone/>
            </a:pPr>
            <a:r>
              <a:t/>
            </a:r>
            <a:endParaRPr/>
          </a:p>
        </p:txBody>
      </p:sp>
      <p:sp>
        <p:nvSpPr>
          <p:cNvPr id="353" name="Google Shape;353;g38ddfc77cfa_0_159"/>
          <p:cNvSpPr/>
          <p:nvPr/>
        </p:nvSpPr>
        <p:spPr>
          <a:xfrm>
            <a:off x="8355923" y="2271429"/>
            <a:ext cx="2508000" cy="323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008"/>
              <a:buFont typeface="Nunito Sans"/>
              <a:buNone/>
            </a:pPr>
            <a:r>
              <a:rPr i="0" lang="en-US" sz="2008" u="none" cap="none" strike="noStrike">
                <a:solidFill>
                  <a:srgbClr val="002060"/>
                </a:solidFill>
              </a:rPr>
              <a:t>Local Governments</a:t>
            </a:r>
            <a:endParaRPr i="0" sz="2008" u="none" cap="none" strike="noStrike"/>
          </a:p>
        </p:txBody>
      </p:sp>
      <p:sp>
        <p:nvSpPr>
          <p:cNvPr id="354" name="Google Shape;354;g38ddfc77cfa_0_159"/>
          <p:cNvSpPr/>
          <p:nvPr/>
        </p:nvSpPr>
        <p:spPr>
          <a:xfrm>
            <a:off x="8355923" y="2719123"/>
            <a:ext cx="3297300" cy="662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98"/>
              <a:buFont typeface="Inter"/>
              <a:buNone/>
            </a:pPr>
            <a:r>
              <a:rPr i="0" lang="en-US" sz="1597" u="none" cap="none" strike="noStrike">
                <a:solidFill>
                  <a:srgbClr val="002060"/>
                </a:solidFill>
              </a:rPr>
              <a:t>Emphasize people and public service</a:t>
            </a:r>
            <a:endParaRPr i="0" sz="1597" u="none" cap="none" strike="noStrike"/>
          </a:p>
        </p:txBody>
      </p:sp>
      <p:sp>
        <p:nvSpPr>
          <p:cNvPr id="355" name="Google Shape;355;g38ddfc77cfa_0_159"/>
          <p:cNvSpPr/>
          <p:nvPr/>
        </p:nvSpPr>
        <p:spPr>
          <a:xfrm>
            <a:off x="8355923" y="3505932"/>
            <a:ext cx="3297300" cy="331500"/>
          </a:xfrm>
          <a:prstGeom prst="rect">
            <a:avLst/>
          </a:prstGeom>
          <a:noFill/>
          <a:ln>
            <a:noFill/>
          </a:ln>
        </p:spPr>
        <p:txBody>
          <a:bodyPr anchorCtr="0" anchor="t" bIns="0" lIns="0" spcFirstLastPara="1" rIns="0" wrap="square" tIns="0">
            <a:noAutofit/>
          </a:bodyPr>
          <a:lstStyle/>
          <a:p>
            <a:pPr indent="-313027" lvl="0" marL="313027" marR="0" rtl="0" algn="l">
              <a:lnSpc>
                <a:spcPct val="162857"/>
              </a:lnSpc>
              <a:spcBef>
                <a:spcPts val="0"/>
              </a:spcBef>
              <a:spcAft>
                <a:spcPts val="0"/>
              </a:spcAft>
              <a:buClr>
                <a:srgbClr val="002060"/>
              </a:buClr>
              <a:buSzPts val="1598"/>
              <a:buChar char="•"/>
            </a:pPr>
            <a:r>
              <a:rPr i="0" lang="en-US" sz="1597" u="none" cap="none" strike="noStrike">
                <a:solidFill>
                  <a:srgbClr val="002060"/>
                </a:solidFill>
              </a:rPr>
              <a:t>Community impact focus</a:t>
            </a:r>
            <a:endParaRPr i="0" sz="1597" u="none" cap="none" strike="noStrike"/>
          </a:p>
        </p:txBody>
      </p:sp>
      <p:sp>
        <p:nvSpPr>
          <p:cNvPr id="356" name="Google Shape;356;g38ddfc77cfa_0_159"/>
          <p:cNvSpPr/>
          <p:nvPr/>
        </p:nvSpPr>
        <p:spPr>
          <a:xfrm>
            <a:off x="8355923" y="3909608"/>
            <a:ext cx="3297300" cy="331500"/>
          </a:xfrm>
          <a:prstGeom prst="rect">
            <a:avLst/>
          </a:prstGeom>
          <a:noFill/>
          <a:ln>
            <a:noFill/>
          </a:ln>
        </p:spPr>
        <p:txBody>
          <a:bodyPr anchorCtr="0" anchor="t" bIns="0" lIns="0" spcFirstLastPara="1" rIns="0" wrap="square" tIns="0">
            <a:noAutofit/>
          </a:bodyPr>
          <a:lstStyle/>
          <a:p>
            <a:pPr indent="-313027" lvl="0" marL="313027" marR="0" rtl="0" algn="l">
              <a:lnSpc>
                <a:spcPct val="162857"/>
              </a:lnSpc>
              <a:spcBef>
                <a:spcPts val="0"/>
              </a:spcBef>
              <a:spcAft>
                <a:spcPts val="0"/>
              </a:spcAft>
              <a:buClr>
                <a:srgbClr val="002060"/>
              </a:buClr>
              <a:buSzPts val="1598"/>
              <a:buChar char="•"/>
            </a:pPr>
            <a:r>
              <a:rPr i="0" lang="en-US" sz="1597" u="none" cap="none" strike="noStrike">
                <a:solidFill>
                  <a:srgbClr val="002060"/>
                </a:solidFill>
              </a:rPr>
              <a:t>Multi-agency coordination</a:t>
            </a:r>
            <a:endParaRPr i="0" sz="1597" u="none" cap="none" strike="noStrike"/>
          </a:p>
        </p:txBody>
      </p:sp>
      <p:sp>
        <p:nvSpPr>
          <p:cNvPr id="357" name="Google Shape;357;g38ddfc77cfa_0_159"/>
          <p:cNvSpPr/>
          <p:nvPr/>
        </p:nvSpPr>
        <p:spPr>
          <a:xfrm>
            <a:off x="8355923" y="4313283"/>
            <a:ext cx="3297300" cy="331500"/>
          </a:xfrm>
          <a:prstGeom prst="rect">
            <a:avLst/>
          </a:prstGeom>
          <a:noFill/>
          <a:ln>
            <a:noFill/>
          </a:ln>
        </p:spPr>
        <p:txBody>
          <a:bodyPr anchorCtr="0" anchor="t" bIns="0" lIns="0" spcFirstLastPara="1" rIns="0" wrap="square" tIns="0">
            <a:noAutofit/>
          </a:bodyPr>
          <a:lstStyle/>
          <a:p>
            <a:pPr indent="-313027" lvl="0" marL="313027" marR="0" rtl="0" algn="l">
              <a:lnSpc>
                <a:spcPct val="162857"/>
              </a:lnSpc>
              <a:spcBef>
                <a:spcPts val="0"/>
              </a:spcBef>
              <a:spcAft>
                <a:spcPts val="0"/>
              </a:spcAft>
              <a:buClr>
                <a:srgbClr val="002060"/>
              </a:buClr>
              <a:buSzPts val="1598"/>
              <a:buChar char="•"/>
            </a:pPr>
            <a:r>
              <a:rPr i="0" lang="en-US" sz="1597" u="none" cap="none" strike="noStrike">
                <a:solidFill>
                  <a:srgbClr val="002060"/>
                </a:solidFill>
              </a:rPr>
              <a:t>Public communication</a:t>
            </a:r>
            <a:endParaRPr i="0" sz="1597"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38ddfc77cfa_0_18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64" name="Google Shape;364;g38ddfc77cfa_0_18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65" name="Google Shape;365;g38ddfc77cfa_0_184"/>
          <p:cNvSpPr/>
          <p:nvPr/>
        </p:nvSpPr>
        <p:spPr>
          <a:xfrm>
            <a:off x="2800775" y="376475"/>
            <a:ext cx="7129800" cy="595200"/>
          </a:xfrm>
          <a:prstGeom prst="rect">
            <a:avLst/>
          </a:prstGeom>
          <a:noFill/>
          <a:ln>
            <a:noFill/>
          </a:ln>
        </p:spPr>
        <p:txBody>
          <a:bodyPr anchorCtr="0" anchor="t" bIns="0" lIns="0" spcFirstLastPara="1" rIns="0" wrap="square" tIns="0">
            <a:noAutofit/>
          </a:bodyPr>
          <a:lstStyle/>
          <a:p>
            <a:pPr indent="0" lvl="0" marL="0" marR="0" rtl="0" algn="ctr">
              <a:lnSpc>
                <a:spcPct val="125287"/>
              </a:lnSpc>
              <a:spcBef>
                <a:spcPts val="0"/>
              </a:spcBef>
              <a:spcAft>
                <a:spcPts val="0"/>
              </a:spcAft>
              <a:buClr>
                <a:srgbClr val="D1282E"/>
              </a:buClr>
              <a:buSzPts val="3726"/>
              <a:buFont typeface="Nunito Sans"/>
              <a:buNone/>
            </a:pPr>
            <a:r>
              <a:rPr i="0" lang="en-US" sz="3726" u="none" cap="none" strike="noStrike">
                <a:solidFill>
                  <a:srgbClr val="D1282E"/>
                </a:solidFill>
              </a:rPr>
              <a:t>Summary and Key Takeaways</a:t>
            </a:r>
            <a:endParaRPr i="0" sz="3726" u="none" cap="none" strike="noStrike"/>
          </a:p>
        </p:txBody>
      </p:sp>
      <p:pic>
        <p:nvPicPr>
          <p:cNvPr descr="preencoded.png" id="366" name="Google Shape;366;g38ddfc77cfa_0_184"/>
          <p:cNvPicPr preferRelativeResize="0"/>
          <p:nvPr/>
        </p:nvPicPr>
        <p:blipFill rotWithShape="1">
          <a:blip r:embed="rId3">
            <a:alphaModFix/>
          </a:blip>
          <a:srcRect b="0" l="0" r="0" t="0"/>
          <a:stretch/>
        </p:blipFill>
        <p:spPr>
          <a:xfrm>
            <a:off x="466375" y="1471264"/>
            <a:ext cx="4054930" cy="4200921"/>
          </a:xfrm>
          <a:prstGeom prst="rect">
            <a:avLst/>
          </a:prstGeom>
          <a:noFill/>
          <a:ln>
            <a:noFill/>
          </a:ln>
        </p:spPr>
      </p:pic>
      <p:sp>
        <p:nvSpPr>
          <p:cNvPr id="367" name="Google Shape;367;g38ddfc77cfa_0_184"/>
          <p:cNvSpPr/>
          <p:nvPr/>
        </p:nvSpPr>
        <p:spPr>
          <a:xfrm>
            <a:off x="4969674" y="1845756"/>
            <a:ext cx="6306600" cy="60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99"/>
              <a:buFont typeface="Inter"/>
              <a:buNone/>
            </a:pPr>
            <a:r>
              <a:rPr b="1" i="0" lang="en-US" sz="1498" u="none" cap="none" strike="noStrike">
                <a:solidFill>
                  <a:srgbClr val="002060"/>
                </a:solidFill>
              </a:rPr>
              <a:t>Strategy must fit organizational scale, risk, and capability</a:t>
            </a:r>
            <a:r>
              <a:rPr i="0" lang="en-US" sz="1498" u="none" cap="none" strike="noStrike">
                <a:solidFill>
                  <a:srgbClr val="002060"/>
                </a:solidFill>
              </a:rPr>
              <a:t> - One size does not fit all organizations</a:t>
            </a:r>
            <a:endParaRPr i="0" sz="1498" u="none" cap="none" strike="noStrike"/>
          </a:p>
        </p:txBody>
      </p:sp>
      <p:sp>
        <p:nvSpPr>
          <p:cNvPr id="368" name="Google Shape;368;g38ddfc77cfa_0_184"/>
          <p:cNvSpPr/>
          <p:nvPr/>
        </p:nvSpPr>
        <p:spPr>
          <a:xfrm>
            <a:off x="4969674" y="2521606"/>
            <a:ext cx="6306600" cy="60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99"/>
              <a:buFont typeface="Inter"/>
              <a:buNone/>
            </a:pPr>
            <a:r>
              <a:rPr b="1" i="0" lang="en-US" sz="1498" u="none" cap="none" strike="noStrike">
                <a:solidFill>
                  <a:srgbClr val="002060"/>
                </a:solidFill>
              </a:rPr>
              <a:t>Align resilience planning with leadership and goals</a:t>
            </a:r>
            <a:r>
              <a:rPr i="0" lang="en-US" sz="1498" u="none" cap="none" strike="noStrike">
                <a:solidFill>
                  <a:srgbClr val="002060"/>
                </a:solidFill>
              </a:rPr>
              <a:t> - Executive sponsorship is critical for success</a:t>
            </a:r>
            <a:endParaRPr i="0" sz="1498" u="none" cap="none" strike="noStrike"/>
          </a:p>
        </p:txBody>
      </p:sp>
      <p:sp>
        <p:nvSpPr>
          <p:cNvPr id="369" name="Google Shape;369;g38ddfc77cfa_0_184"/>
          <p:cNvSpPr/>
          <p:nvPr/>
        </p:nvSpPr>
        <p:spPr>
          <a:xfrm>
            <a:off x="4969674" y="3197456"/>
            <a:ext cx="6306600" cy="60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99"/>
              <a:buFont typeface="Inter"/>
              <a:buNone/>
            </a:pPr>
            <a:r>
              <a:rPr b="1" i="0" lang="en-US" sz="1498" u="none" cap="none" strike="noStrike">
                <a:solidFill>
                  <a:srgbClr val="002060"/>
                </a:solidFill>
              </a:rPr>
              <a:t>Frameworks work best when adapted to real needs</a:t>
            </a:r>
            <a:r>
              <a:rPr i="0" lang="en-US" sz="1498" u="none" cap="none" strike="noStrike">
                <a:solidFill>
                  <a:srgbClr val="002060"/>
                </a:solidFill>
              </a:rPr>
              <a:t> - Customize proven methodologies rather than copying</a:t>
            </a:r>
            <a:endParaRPr i="0" sz="1498" u="none" cap="none" strike="noStrike"/>
          </a:p>
        </p:txBody>
      </p:sp>
      <p:sp>
        <p:nvSpPr>
          <p:cNvPr id="370" name="Google Shape;370;g38ddfc77cfa_0_184"/>
          <p:cNvSpPr/>
          <p:nvPr/>
        </p:nvSpPr>
        <p:spPr>
          <a:xfrm>
            <a:off x="4969674" y="3873306"/>
            <a:ext cx="6306600" cy="60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499"/>
              <a:buFont typeface="Inter"/>
              <a:buNone/>
            </a:pPr>
            <a:r>
              <a:rPr b="1" i="0" lang="en-US" sz="1498" u="none" cap="none" strike="noStrike">
                <a:solidFill>
                  <a:srgbClr val="002060"/>
                </a:solidFill>
              </a:rPr>
              <a:t>Continuous improvement ensures long-term success</a:t>
            </a:r>
            <a:r>
              <a:rPr i="0" lang="en-US" sz="1498" u="none" cap="none" strike="noStrike">
                <a:solidFill>
                  <a:srgbClr val="002060"/>
                </a:solidFill>
              </a:rPr>
              <a:t> - Regular review and adjustment maintains effectiveness</a:t>
            </a:r>
            <a:endParaRPr i="0" sz="1498" u="none" cap="none" strike="noStrike"/>
          </a:p>
        </p:txBody>
      </p:sp>
      <p:sp>
        <p:nvSpPr>
          <p:cNvPr id="371" name="Google Shape;371;g38ddfc77cfa_0_184"/>
          <p:cNvSpPr/>
          <p:nvPr/>
        </p:nvSpPr>
        <p:spPr>
          <a:xfrm>
            <a:off x="466375" y="6100537"/>
            <a:ext cx="10809900" cy="381000"/>
          </a:xfrm>
          <a:prstGeom prst="rect">
            <a:avLst/>
          </a:prstGeom>
          <a:noFill/>
          <a:ln>
            <a:noFill/>
          </a:ln>
        </p:spPr>
        <p:txBody>
          <a:bodyPr anchorCtr="0" anchor="t" bIns="0" lIns="0" spcFirstLastPara="1" rIns="0" wrap="square" tIns="0">
            <a:noAutofit/>
          </a:bodyPr>
          <a:lstStyle/>
          <a:p>
            <a:pPr indent="0" lvl="0" marL="0" marR="0" rtl="0" algn="ctr">
              <a:lnSpc>
                <a:spcPct val="162790"/>
              </a:lnSpc>
              <a:spcBef>
                <a:spcPts val="0"/>
              </a:spcBef>
              <a:spcAft>
                <a:spcPts val="0"/>
              </a:spcAft>
              <a:buClr>
                <a:srgbClr val="002060"/>
              </a:buClr>
              <a:buSzPts val="1842"/>
              <a:buFont typeface="Inter"/>
              <a:buNone/>
            </a:pPr>
            <a:r>
              <a:rPr b="1" i="0" lang="en-US" sz="1841" u="none" cap="none" strike="noStrike">
                <a:solidFill>
                  <a:srgbClr val="002060"/>
                </a:solidFill>
              </a:rPr>
              <a:t>Remember:</a:t>
            </a:r>
            <a:r>
              <a:rPr i="0" lang="en-US" sz="1841" u="none" cap="none" strike="noStrike">
                <a:solidFill>
                  <a:srgbClr val="002060"/>
                </a:solidFill>
              </a:rPr>
              <a:t> Fit-for-purpose resilience strategies create sustainable organizational strength.</a:t>
            </a:r>
            <a:endParaRPr i="0" sz="1841"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38ddfc77cfa_0_348"/>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378" name="Google Shape;378;g38ddfc77cfa_0_348"/>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379" name="Google Shape;379;g38ddfc77cfa_0_348"/>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8ddfc77cfa_0_35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86" name="Google Shape;386;g38ddfc77cfa_0_35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87" name="Google Shape;387;g38ddfc77cfa_0_355"/>
          <p:cNvSpPr/>
          <p:nvPr/>
        </p:nvSpPr>
        <p:spPr>
          <a:xfrm>
            <a:off x="124900" y="356850"/>
            <a:ext cx="6672000" cy="942600"/>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D1282E"/>
              </a:buClr>
              <a:buSzPts val="5926"/>
              <a:buFont typeface="Nunito Sans"/>
              <a:buNone/>
            </a:pPr>
            <a:r>
              <a:rPr i="0" lang="en-US" sz="5925" u="none" cap="none" strike="noStrike">
                <a:solidFill>
                  <a:srgbClr val="D1282E"/>
                </a:solidFill>
              </a:rPr>
              <a:t>Strategy Selection</a:t>
            </a:r>
            <a:endParaRPr i="0" sz="5925" u="none" cap="none" strike="noStrike"/>
          </a:p>
        </p:txBody>
      </p:sp>
      <p:sp>
        <p:nvSpPr>
          <p:cNvPr id="388" name="Google Shape;388;g38ddfc77cfa_0_355"/>
          <p:cNvSpPr/>
          <p:nvPr/>
        </p:nvSpPr>
        <p:spPr>
          <a:xfrm>
            <a:off x="124900" y="1517986"/>
            <a:ext cx="6672000" cy="349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86"/>
              <a:buFont typeface="Inter"/>
              <a:buNone/>
            </a:pPr>
            <a:r>
              <a:rPr i="0" lang="en-US" sz="1686" u="none" cap="none" strike="noStrike">
                <a:solidFill>
                  <a:srgbClr val="002060"/>
                </a:solidFill>
              </a:rPr>
              <a:t>Balancing Criticality, Risk, Cost/Benefit, and Resources</a:t>
            </a:r>
            <a:endParaRPr i="0" sz="1686" u="none" cap="none" strike="noStrike"/>
          </a:p>
        </p:txBody>
      </p:sp>
      <p:sp>
        <p:nvSpPr>
          <p:cNvPr id="389" name="Google Shape;389;g38ddfc77cfa_0_355"/>
          <p:cNvSpPr/>
          <p:nvPr/>
        </p:nvSpPr>
        <p:spPr>
          <a:xfrm>
            <a:off x="124900" y="2064309"/>
            <a:ext cx="6672000" cy="1049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86"/>
              <a:buFont typeface="Inter"/>
              <a:buNone/>
            </a:pPr>
            <a:r>
              <a:rPr i="0" lang="en-US" sz="1686" u="none" cap="none" strike="noStrike">
                <a:solidFill>
                  <a:srgbClr val="002060"/>
                </a:solidFill>
              </a:rPr>
              <a:t>This session explores how organizations select resilience strategies. Key factors include evaluating criticality, risk exposure, cost-benefit trade-offs, and available resources.</a:t>
            </a:r>
            <a:endParaRPr i="0" sz="1686" u="none" cap="none" strike="noStrike"/>
          </a:p>
        </p:txBody>
      </p:sp>
      <p:sp>
        <p:nvSpPr>
          <p:cNvPr id="390" name="Google Shape;390;g38ddfc77cfa_0_355"/>
          <p:cNvSpPr/>
          <p:nvPr/>
        </p:nvSpPr>
        <p:spPr>
          <a:xfrm>
            <a:off x="124900" y="3331911"/>
            <a:ext cx="4371300" cy="5463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D1282E"/>
              </a:buClr>
              <a:buSzPts val="3421"/>
              <a:buFont typeface="Nunito Sans"/>
              <a:buNone/>
            </a:pPr>
            <a:r>
              <a:rPr i="0" lang="en-US" sz="3420" u="none" cap="none" strike="noStrike">
                <a:solidFill>
                  <a:srgbClr val="D1282E"/>
                </a:solidFill>
              </a:rPr>
              <a:t>Key Focus Areas</a:t>
            </a:r>
            <a:endParaRPr i="0" sz="3420" u="none" cap="none" strike="noStrike"/>
          </a:p>
        </p:txBody>
      </p:sp>
      <p:sp>
        <p:nvSpPr>
          <p:cNvPr id="391" name="Google Shape;391;g38ddfc77cfa_0_355"/>
          <p:cNvSpPr/>
          <p:nvPr/>
        </p:nvSpPr>
        <p:spPr>
          <a:xfrm>
            <a:off x="124900" y="4096786"/>
            <a:ext cx="6672000" cy="349800"/>
          </a:xfrm>
          <a:prstGeom prst="rect">
            <a:avLst/>
          </a:prstGeom>
          <a:noFill/>
          <a:ln>
            <a:noFill/>
          </a:ln>
        </p:spPr>
        <p:txBody>
          <a:bodyPr anchorCtr="0" anchor="t" bIns="0" lIns="0" spcFirstLastPara="1" rIns="0" wrap="square" tIns="0">
            <a:noAutofit/>
          </a:bodyPr>
          <a:lstStyle/>
          <a:p>
            <a:pPr indent="-330408" lvl="0" marL="330408" marR="0" rtl="0" algn="l">
              <a:lnSpc>
                <a:spcPct val="162857"/>
              </a:lnSpc>
              <a:spcBef>
                <a:spcPts val="0"/>
              </a:spcBef>
              <a:spcAft>
                <a:spcPts val="0"/>
              </a:spcAft>
              <a:buClr>
                <a:srgbClr val="002060"/>
              </a:buClr>
              <a:buSzPts val="1686"/>
              <a:buChar char="•"/>
            </a:pPr>
            <a:r>
              <a:rPr i="0" lang="en-US" sz="1686" u="none" cap="none" strike="noStrike">
                <a:solidFill>
                  <a:srgbClr val="002060"/>
                </a:solidFill>
              </a:rPr>
              <a:t>Aligning strategies with business goals</a:t>
            </a:r>
            <a:endParaRPr i="0" sz="1686" u="none" cap="none" strike="noStrike"/>
          </a:p>
        </p:txBody>
      </p:sp>
      <p:sp>
        <p:nvSpPr>
          <p:cNvPr id="392" name="Google Shape;392;g38ddfc77cfa_0_355"/>
          <p:cNvSpPr/>
          <p:nvPr/>
        </p:nvSpPr>
        <p:spPr>
          <a:xfrm>
            <a:off x="124900" y="4522876"/>
            <a:ext cx="6672000" cy="349800"/>
          </a:xfrm>
          <a:prstGeom prst="rect">
            <a:avLst/>
          </a:prstGeom>
          <a:noFill/>
          <a:ln>
            <a:noFill/>
          </a:ln>
        </p:spPr>
        <p:txBody>
          <a:bodyPr anchorCtr="0" anchor="t" bIns="0" lIns="0" spcFirstLastPara="1" rIns="0" wrap="square" tIns="0">
            <a:noAutofit/>
          </a:bodyPr>
          <a:lstStyle/>
          <a:p>
            <a:pPr indent="-330408" lvl="0" marL="330408" marR="0" rtl="0" algn="l">
              <a:lnSpc>
                <a:spcPct val="162857"/>
              </a:lnSpc>
              <a:spcBef>
                <a:spcPts val="0"/>
              </a:spcBef>
              <a:spcAft>
                <a:spcPts val="0"/>
              </a:spcAft>
              <a:buClr>
                <a:srgbClr val="002060"/>
              </a:buClr>
              <a:buSzPts val="1686"/>
              <a:buChar char="•"/>
            </a:pPr>
            <a:r>
              <a:rPr i="0" lang="en-US" sz="1686" u="none" cap="none" strike="noStrike">
                <a:solidFill>
                  <a:srgbClr val="002060"/>
                </a:solidFill>
              </a:rPr>
              <a:t>Applying cost-benefit to investments</a:t>
            </a:r>
            <a:endParaRPr i="0" sz="1686" u="none" cap="none" strike="noStrike"/>
          </a:p>
        </p:txBody>
      </p:sp>
      <p:sp>
        <p:nvSpPr>
          <p:cNvPr id="393" name="Google Shape;393;g38ddfc77cfa_0_355"/>
          <p:cNvSpPr/>
          <p:nvPr/>
        </p:nvSpPr>
        <p:spPr>
          <a:xfrm>
            <a:off x="124900" y="4948967"/>
            <a:ext cx="6672000" cy="349800"/>
          </a:xfrm>
          <a:prstGeom prst="rect">
            <a:avLst/>
          </a:prstGeom>
          <a:noFill/>
          <a:ln>
            <a:noFill/>
          </a:ln>
        </p:spPr>
        <p:txBody>
          <a:bodyPr anchorCtr="0" anchor="t" bIns="0" lIns="0" spcFirstLastPara="1" rIns="0" wrap="square" tIns="0">
            <a:noAutofit/>
          </a:bodyPr>
          <a:lstStyle/>
          <a:p>
            <a:pPr indent="-330408" lvl="0" marL="330408" marR="0" rtl="0" algn="l">
              <a:lnSpc>
                <a:spcPct val="162857"/>
              </a:lnSpc>
              <a:spcBef>
                <a:spcPts val="0"/>
              </a:spcBef>
              <a:spcAft>
                <a:spcPts val="0"/>
              </a:spcAft>
              <a:buClr>
                <a:srgbClr val="002060"/>
              </a:buClr>
              <a:buSzPts val="1686"/>
              <a:buChar char="•"/>
            </a:pPr>
            <a:r>
              <a:rPr i="0" lang="en-US" sz="1686" u="none" cap="none" strike="noStrike">
                <a:solidFill>
                  <a:srgbClr val="002060"/>
                </a:solidFill>
              </a:rPr>
              <a:t>Using risk and criticality assessments</a:t>
            </a:r>
            <a:endParaRPr i="0" sz="1686" u="none" cap="none" strike="noStrike"/>
          </a:p>
        </p:txBody>
      </p:sp>
      <p:sp>
        <p:nvSpPr>
          <p:cNvPr id="394" name="Google Shape;394;g38ddfc77cfa_0_355"/>
          <p:cNvSpPr/>
          <p:nvPr/>
        </p:nvSpPr>
        <p:spPr>
          <a:xfrm>
            <a:off x="124900" y="5375057"/>
            <a:ext cx="6672000" cy="349800"/>
          </a:xfrm>
          <a:prstGeom prst="rect">
            <a:avLst/>
          </a:prstGeom>
          <a:noFill/>
          <a:ln>
            <a:noFill/>
          </a:ln>
        </p:spPr>
        <p:txBody>
          <a:bodyPr anchorCtr="0" anchor="t" bIns="0" lIns="0" spcFirstLastPara="1" rIns="0" wrap="square" tIns="0">
            <a:noAutofit/>
          </a:bodyPr>
          <a:lstStyle/>
          <a:p>
            <a:pPr indent="-330408" lvl="0" marL="330408" marR="0" rtl="0" algn="l">
              <a:lnSpc>
                <a:spcPct val="162857"/>
              </a:lnSpc>
              <a:spcBef>
                <a:spcPts val="0"/>
              </a:spcBef>
              <a:spcAft>
                <a:spcPts val="0"/>
              </a:spcAft>
              <a:buClr>
                <a:srgbClr val="002060"/>
              </a:buClr>
              <a:buSzPts val="1686"/>
              <a:buChar char="•"/>
            </a:pPr>
            <a:r>
              <a:rPr i="0" lang="en-US" sz="1686" u="none" cap="none" strike="noStrike">
                <a:solidFill>
                  <a:srgbClr val="002060"/>
                </a:solidFill>
              </a:rPr>
              <a:t>Integrating resource constraints</a:t>
            </a:r>
            <a:endParaRPr i="0" sz="1686" u="none" cap="none" strike="noStrike"/>
          </a:p>
        </p:txBody>
      </p:sp>
      <p:sp>
        <p:nvSpPr>
          <p:cNvPr id="395" name="Google Shape;395;g38ddfc77cfa_0_355"/>
          <p:cNvSpPr/>
          <p:nvPr/>
        </p:nvSpPr>
        <p:spPr>
          <a:xfrm>
            <a:off x="124900" y="5801147"/>
            <a:ext cx="6672000" cy="349800"/>
          </a:xfrm>
          <a:prstGeom prst="rect">
            <a:avLst/>
          </a:prstGeom>
          <a:noFill/>
          <a:ln>
            <a:noFill/>
          </a:ln>
        </p:spPr>
        <p:txBody>
          <a:bodyPr anchorCtr="0" anchor="t" bIns="0" lIns="0" spcFirstLastPara="1" rIns="0" wrap="square" tIns="0">
            <a:noAutofit/>
          </a:bodyPr>
          <a:lstStyle/>
          <a:p>
            <a:pPr indent="-330408" lvl="0" marL="330408" marR="0" rtl="0" algn="l">
              <a:lnSpc>
                <a:spcPct val="162857"/>
              </a:lnSpc>
              <a:spcBef>
                <a:spcPts val="0"/>
              </a:spcBef>
              <a:spcAft>
                <a:spcPts val="0"/>
              </a:spcAft>
              <a:buClr>
                <a:srgbClr val="002060"/>
              </a:buClr>
              <a:buSzPts val="1686"/>
              <a:buChar char="•"/>
            </a:pPr>
            <a:r>
              <a:rPr i="0" lang="en-US" sz="1686" u="none" cap="none" strike="noStrike">
                <a:solidFill>
                  <a:srgbClr val="002060"/>
                </a:solidFill>
              </a:rPr>
              <a:t>Building sustainable resilience</a:t>
            </a:r>
            <a:endParaRPr i="0" sz="1686" u="none" cap="none" strike="noStrike"/>
          </a:p>
        </p:txBody>
      </p:sp>
      <p:pic>
        <p:nvPicPr>
          <p:cNvPr descr="preencoded.png" id="396" name="Google Shape;396;g38ddfc77cfa_0_355"/>
          <p:cNvPicPr preferRelativeResize="0"/>
          <p:nvPr/>
        </p:nvPicPr>
        <p:blipFill rotWithShape="1">
          <a:blip r:embed="rId3">
            <a:alphaModFix/>
          </a:blip>
          <a:srcRect b="0" l="0" r="0" t="0"/>
          <a:stretch/>
        </p:blipFill>
        <p:spPr>
          <a:xfrm>
            <a:off x="7031575" y="1396527"/>
            <a:ext cx="4572001" cy="45720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38ddfc77cfa_0_371"/>
          <p:cNvSpPr txBox="1"/>
          <p:nvPr>
            <p:ph type="title"/>
          </p:nvPr>
        </p:nvSpPr>
        <p:spPr>
          <a:xfrm>
            <a:off x="459475" y="7232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403" name="Google Shape;403;g38ddfc77cfa_0_371"/>
          <p:cNvSpPr txBox="1"/>
          <p:nvPr>
            <p:ph idx="1" type="body"/>
          </p:nvPr>
        </p:nvSpPr>
        <p:spPr>
          <a:xfrm>
            <a:off x="459475" y="1644400"/>
            <a:ext cx="5346000" cy="2115300"/>
          </a:xfrm>
          <a:prstGeom prst="rect">
            <a:avLst/>
          </a:prstGeom>
          <a:noFill/>
          <a:ln>
            <a:noFill/>
          </a:ln>
        </p:spPr>
        <p:txBody>
          <a:bodyPr anchorCtr="0" anchor="t" bIns="45700" lIns="91425" spcFirstLastPara="1" rIns="91425" wrap="square" tIns="45700">
            <a:normAutofit/>
          </a:bodyPr>
          <a:lstStyle/>
          <a:p>
            <a:pPr indent="-330200" lvl="0" marL="457200" rtl="0" algn="l">
              <a:lnSpc>
                <a:spcPct val="115000"/>
              </a:lnSpc>
              <a:spcBef>
                <a:spcPts val="1200"/>
              </a:spcBef>
              <a:spcAft>
                <a:spcPts val="0"/>
              </a:spcAft>
              <a:buSzPts val="1600"/>
              <a:buChar char="●"/>
            </a:pPr>
            <a:r>
              <a:rPr b="0" lang="en-US" sz="1600"/>
              <a:t>Understanding Strategy Selection: Core principles &amp; decision factors</a:t>
            </a:r>
            <a:endParaRPr b="0" sz="1600"/>
          </a:p>
          <a:p>
            <a:pPr indent="-330200" lvl="0" marL="457200" rtl="0" algn="l">
              <a:lnSpc>
                <a:spcPct val="115000"/>
              </a:lnSpc>
              <a:spcBef>
                <a:spcPts val="0"/>
              </a:spcBef>
              <a:spcAft>
                <a:spcPts val="0"/>
              </a:spcAft>
              <a:buSzPts val="1600"/>
              <a:buChar char="●"/>
            </a:pPr>
            <a:r>
              <a:rPr b="0" lang="en-US" sz="1600"/>
              <a:t>Evaluating Criticality &amp; Exposure: Assessment &amp; prioritization</a:t>
            </a:r>
            <a:endParaRPr b="0" sz="1600"/>
          </a:p>
          <a:p>
            <a:pPr indent="-330200" lvl="0" marL="457200" rtl="0" algn="l">
              <a:lnSpc>
                <a:spcPct val="115000"/>
              </a:lnSpc>
              <a:spcBef>
                <a:spcPts val="0"/>
              </a:spcBef>
              <a:spcAft>
                <a:spcPts val="0"/>
              </a:spcAft>
              <a:buSzPts val="1600"/>
              <a:buChar char="●"/>
            </a:pPr>
            <a:r>
              <a:rPr b="0" lang="en-US" sz="1600"/>
              <a:t>Cost-Benefit Analysis: Investment rationale</a:t>
            </a:r>
            <a:endParaRPr b="0" sz="1600"/>
          </a:p>
          <a:p>
            <a:pPr indent="-330200" lvl="0" marL="457200" rtl="0" algn="l">
              <a:lnSpc>
                <a:spcPct val="115000"/>
              </a:lnSpc>
              <a:spcBef>
                <a:spcPts val="0"/>
              </a:spcBef>
              <a:spcAft>
                <a:spcPts val="0"/>
              </a:spcAft>
              <a:buSzPts val="1600"/>
              <a:buChar char="●"/>
            </a:pPr>
            <a:r>
              <a:rPr b="0" lang="en-US" sz="1600"/>
              <a:t>Resource Allocation: Practical strategies</a:t>
            </a:r>
            <a:endParaRPr b="0" sz="1600"/>
          </a:p>
          <a:p>
            <a:pPr indent="-330200" lvl="0" marL="457200" rtl="0" algn="l">
              <a:lnSpc>
                <a:spcPct val="115000"/>
              </a:lnSpc>
              <a:spcBef>
                <a:spcPts val="0"/>
              </a:spcBef>
              <a:spcAft>
                <a:spcPts val="0"/>
              </a:spcAft>
              <a:buSzPts val="1600"/>
              <a:buChar char="●"/>
            </a:pPr>
            <a:r>
              <a:rPr b="0" lang="en-US" sz="1600"/>
              <a:t>Frameworks &amp; Best Practices: Industry standards</a:t>
            </a:r>
            <a:endParaRPr b="0" sz="2900"/>
          </a:p>
        </p:txBody>
      </p:sp>
      <p:sp>
        <p:nvSpPr>
          <p:cNvPr id="404" name="Google Shape;404;g38ddfc77cfa_0_37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05" name="Google Shape;405;g38ddfc77cfa_0_37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06" name="Google Shape;406;g38ddfc77cfa_0_371"/>
          <p:cNvSpPr txBox="1"/>
          <p:nvPr>
            <p:ph idx="1" type="body"/>
          </p:nvPr>
        </p:nvSpPr>
        <p:spPr>
          <a:xfrm>
            <a:off x="5884400" y="1644400"/>
            <a:ext cx="6056100" cy="2037300"/>
          </a:xfrm>
          <a:prstGeom prst="rect">
            <a:avLst/>
          </a:prstGeom>
          <a:noFill/>
          <a:ln>
            <a:noFill/>
          </a:ln>
        </p:spPr>
        <p:txBody>
          <a:bodyPr anchorCtr="0" anchor="t" bIns="45700" lIns="91425" spcFirstLastPara="1" rIns="91425" wrap="square" tIns="45700">
            <a:normAutofit fontScale="85000" lnSpcReduction="10000"/>
          </a:bodyPr>
          <a:lstStyle/>
          <a:p>
            <a:pPr indent="-358140" lvl="0" marL="457200" rtl="0" algn="l">
              <a:lnSpc>
                <a:spcPct val="115000"/>
              </a:lnSpc>
              <a:spcBef>
                <a:spcPts val="1200"/>
              </a:spcBef>
              <a:spcAft>
                <a:spcPts val="0"/>
              </a:spcAft>
              <a:buSzPct val="100000"/>
              <a:buChar char="●"/>
            </a:pPr>
            <a:r>
              <a:rPr b="0" lang="en-US" sz="2400"/>
              <a:t>Identify &amp; evaluate key decision factors</a:t>
            </a:r>
            <a:endParaRPr b="0" sz="2400"/>
          </a:p>
          <a:p>
            <a:pPr indent="-358140" lvl="0" marL="457200" rtl="0" algn="l">
              <a:lnSpc>
                <a:spcPct val="115000"/>
              </a:lnSpc>
              <a:spcBef>
                <a:spcPts val="0"/>
              </a:spcBef>
              <a:spcAft>
                <a:spcPts val="0"/>
              </a:spcAft>
              <a:buSzPct val="100000"/>
              <a:buChar char="●"/>
            </a:pPr>
            <a:r>
              <a:rPr b="0" lang="en-US" sz="2400"/>
              <a:t>Apply structured evaluation frameworks</a:t>
            </a:r>
            <a:endParaRPr b="0" sz="2400"/>
          </a:p>
          <a:p>
            <a:pPr indent="-358140" lvl="0" marL="457200" rtl="0" algn="l">
              <a:lnSpc>
                <a:spcPct val="115000"/>
              </a:lnSpc>
              <a:spcBef>
                <a:spcPts val="0"/>
              </a:spcBef>
              <a:spcAft>
                <a:spcPts val="0"/>
              </a:spcAft>
              <a:buSzPct val="100000"/>
              <a:buChar char="●"/>
            </a:pPr>
            <a:r>
              <a:rPr b="0" lang="en-US" sz="2400"/>
              <a:t>Balance risk appetite with resource constraints</a:t>
            </a:r>
            <a:endParaRPr b="0" sz="2400"/>
          </a:p>
          <a:p>
            <a:pPr indent="-358140" lvl="0" marL="457200" rtl="0" algn="l">
              <a:lnSpc>
                <a:spcPct val="115000"/>
              </a:lnSpc>
              <a:spcBef>
                <a:spcPts val="0"/>
              </a:spcBef>
              <a:spcAft>
                <a:spcPts val="0"/>
              </a:spcAft>
              <a:buSzPct val="100000"/>
              <a:buChar char="●"/>
            </a:pPr>
            <a:r>
              <a:rPr b="0" lang="en-US" sz="2400"/>
              <a:t>Connect strategy to DRI certification requirements</a:t>
            </a:r>
            <a:endParaRPr b="0" sz="2400"/>
          </a:p>
          <a:p>
            <a:pPr indent="-358140" lvl="0" marL="457200" rtl="0" algn="l">
              <a:lnSpc>
                <a:spcPct val="115000"/>
              </a:lnSpc>
              <a:spcBef>
                <a:spcPts val="0"/>
              </a:spcBef>
              <a:spcAft>
                <a:spcPts val="0"/>
              </a:spcAft>
              <a:buSzPct val="100000"/>
              <a:buChar char="●"/>
            </a:pPr>
            <a:r>
              <a:rPr b="0" lang="en-US" sz="2400"/>
              <a:t>Develop tiered investment approaches</a:t>
            </a:r>
            <a:endParaRPr b="0" sz="2400"/>
          </a:p>
        </p:txBody>
      </p:sp>
      <p:sp>
        <p:nvSpPr>
          <p:cNvPr id="407" name="Google Shape;407;g38ddfc77cfa_0_371"/>
          <p:cNvSpPr txBox="1"/>
          <p:nvPr>
            <p:ph type="title"/>
          </p:nvPr>
        </p:nvSpPr>
        <p:spPr>
          <a:xfrm>
            <a:off x="5884400" y="7232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38ddfc77cfa_0_38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14" name="Google Shape;414;g38ddfc77cfa_0_38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15" name="Google Shape;415;g38ddfc77cfa_0_381"/>
          <p:cNvPicPr preferRelativeResize="0"/>
          <p:nvPr/>
        </p:nvPicPr>
        <p:blipFill rotWithShape="1">
          <a:blip r:embed="rId3">
            <a:alphaModFix/>
          </a:blip>
          <a:srcRect b="0" l="0" r="0" t="0"/>
          <a:stretch/>
        </p:blipFill>
        <p:spPr>
          <a:xfrm>
            <a:off x="209076" y="355355"/>
            <a:ext cx="4362127" cy="4362127"/>
          </a:xfrm>
          <a:prstGeom prst="rect">
            <a:avLst/>
          </a:prstGeom>
          <a:noFill/>
          <a:ln>
            <a:noFill/>
          </a:ln>
        </p:spPr>
      </p:pic>
      <p:sp>
        <p:nvSpPr>
          <p:cNvPr id="416" name="Google Shape;416;g38ddfc77cfa_0_381"/>
          <p:cNvSpPr/>
          <p:nvPr/>
        </p:nvSpPr>
        <p:spPr>
          <a:xfrm>
            <a:off x="5065569" y="330426"/>
            <a:ext cx="6786900" cy="1249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920"/>
              <a:buFont typeface="Nunito Sans"/>
              <a:buNone/>
            </a:pPr>
            <a:r>
              <a:rPr i="0" lang="en-US" sz="3920" u="none" cap="none" strike="noStrike">
                <a:solidFill>
                  <a:srgbClr val="D1282E"/>
                </a:solidFill>
              </a:rPr>
              <a:t>Why Strategy Selection Matters</a:t>
            </a:r>
            <a:endParaRPr i="0" sz="3920" u="none" cap="none" strike="noStrike"/>
          </a:p>
        </p:txBody>
      </p:sp>
      <p:sp>
        <p:nvSpPr>
          <p:cNvPr id="417" name="Google Shape;417;g38ddfc77cfa_0_381"/>
          <p:cNvSpPr/>
          <p:nvPr/>
        </p:nvSpPr>
        <p:spPr>
          <a:xfrm>
            <a:off x="5065569" y="1779340"/>
            <a:ext cx="6786900" cy="63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59"/>
              <a:buFont typeface="Inter"/>
              <a:buNone/>
            </a:pPr>
            <a:r>
              <a:rPr i="0" lang="en-US" sz="1559" u="none" cap="none" strike="noStrike">
                <a:solidFill>
                  <a:srgbClr val="002060"/>
                </a:solidFill>
              </a:rPr>
              <a:t>Effective strategy selection aligns resilience capabilities with cost and risk. Without it, organizations face significant challenges:</a:t>
            </a:r>
            <a:endParaRPr i="0" sz="1559" u="none" cap="none" strike="noStrike"/>
          </a:p>
        </p:txBody>
      </p:sp>
      <p:sp>
        <p:nvSpPr>
          <p:cNvPr id="418" name="Google Shape;418;g38ddfc77cfa_0_381"/>
          <p:cNvSpPr/>
          <p:nvPr/>
        </p:nvSpPr>
        <p:spPr>
          <a:xfrm>
            <a:off x="5065569" y="2598638"/>
            <a:ext cx="6786900" cy="63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59"/>
              <a:buFont typeface="Inter"/>
              <a:buNone/>
            </a:pPr>
            <a:r>
              <a:rPr b="1" i="0" lang="en-US" sz="1559" u="none" cap="none" strike="noStrike">
                <a:solidFill>
                  <a:srgbClr val="002060"/>
                </a:solidFill>
              </a:rPr>
              <a:t>Resource Misallocation:</a:t>
            </a:r>
            <a:r>
              <a:rPr i="0" lang="en-US" sz="1559" u="none" cap="none" strike="noStrike">
                <a:solidFill>
                  <a:srgbClr val="002060"/>
                </a:solidFill>
              </a:rPr>
              <a:t> Wasting valuable resources on low-impact activities.</a:t>
            </a:r>
            <a:endParaRPr i="0" sz="1559" u="none" cap="none" strike="noStrike"/>
          </a:p>
        </p:txBody>
      </p:sp>
      <p:sp>
        <p:nvSpPr>
          <p:cNvPr id="419" name="Google Shape;419;g38ddfc77cfa_0_381"/>
          <p:cNvSpPr/>
          <p:nvPr/>
        </p:nvSpPr>
        <p:spPr>
          <a:xfrm>
            <a:off x="5065569" y="3308031"/>
            <a:ext cx="6786900" cy="63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59"/>
              <a:buFont typeface="Inter"/>
              <a:buNone/>
            </a:pPr>
            <a:r>
              <a:rPr b="1" i="0" lang="en-US" sz="1559" u="none" cap="none" strike="noStrike">
                <a:solidFill>
                  <a:srgbClr val="002060"/>
                </a:solidFill>
              </a:rPr>
              <a:t>Increased Risk Exposure:</a:t>
            </a:r>
            <a:r>
              <a:rPr i="0" lang="en-US" sz="1559" u="none" cap="none" strike="noStrike">
                <a:solidFill>
                  <a:srgbClr val="002060"/>
                </a:solidFill>
              </a:rPr>
              <a:t> Vulnerability to significant disruptions due to inadequate protection.</a:t>
            </a:r>
            <a:endParaRPr i="0" sz="1559" u="none" cap="none" strike="noStrike"/>
          </a:p>
        </p:txBody>
      </p:sp>
      <p:sp>
        <p:nvSpPr>
          <p:cNvPr id="420" name="Google Shape;420;g38ddfc77cfa_0_381"/>
          <p:cNvSpPr/>
          <p:nvPr/>
        </p:nvSpPr>
        <p:spPr>
          <a:xfrm>
            <a:off x="5065569" y="4017425"/>
            <a:ext cx="6786900" cy="63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59"/>
              <a:buFont typeface="Inter"/>
              <a:buNone/>
            </a:pPr>
            <a:r>
              <a:rPr b="1" i="0" lang="en-US" sz="1559" u="none" cap="none" strike="noStrike">
                <a:solidFill>
                  <a:srgbClr val="002060"/>
                </a:solidFill>
              </a:rPr>
              <a:t>Governance Failures:</a:t>
            </a:r>
            <a:r>
              <a:rPr i="0" lang="en-US" sz="1559" u="none" cap="none" strike="noStrike">
                <a:solidFill>
                  <a:srgbClr val="002060"/>
                </a:solidFill>
              </a:rPr>
              <a:t> Eroding leadership confidence and stakeholder trust.</a:t>
            </a:r>
            <a:endParaRPr i="0" sz="1559" u="none" cap="none" strike="noStrike"/>
          </a:p>
        </p:txBody>
      </p:sp>
      <p:sp>
        <p:nvSpPr>
          <p:cNvPr id="421" name="Google Shape;421;g38ddfc77cfa_0_381"/>
          <p:cNvSpPr/>
          <p:nvPr/>
        </p:nvSpPr>
        <p:spPr>
          <a:xfrm>
            <a:off x="5065569" y="4726818"/>
            <a:ext cx="6786900" cy="63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59"/>
              <a:buFont typeface="Inter"/>
              <a:buNone/>
            </a:pPr>
            <a:r>
              <a:rPr b="1" i="0" lang="en-US" sz="1559" u="none" cap="none" strike="noStrike">
                <a:solidFill>
                  <a:srgbClr val="002060"/>
                </a:solidFill>
              </a:rPr>
              <a:t>Competitive Disadvantage:</a:t>
            </a:r>
            <a:r>
              <a:rPr i="0" lang="en-US" sz="1559" u="none" cap="none" strike="noStrike">
                <a:solidFill>
                  <a:srgbClr val="002060"/>
                </a:solidFill>
              </a:rPr>
              <a:t> Longer recovery times and greater business impact.</a:t>
            </a:r>
            <a:endParaRPr i="0" sz="1559" u="none" cap="none" strike="noStrike"/>
          </a:p>
        </p:txBody>
      </p:sp>
      <p:sp>
        <p:nvSpPr>
          <p:cNvPr id="422" name="Google Shape;422;g38ddfc77cfa_0_381"/>
          <p:cNvSpPr/>
          <p:nvPr/>
        </p:nvSpPr>
        <p:spPr>
          <a:xfrm>
            <a:off x="5065569" y="5546115"/>
            <a:ext cx="6786900" cy="639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59"/>
              <a:buFont typeface="Inter"/>
              <a:buNone/>
            </a:pPr>
            <a:r>
              <a:rPr i="0" lang="en-US" sz="1559" u="none" cap="none" strike="noStrike">
                <a:solidFill>
                  <a:srgbClr val="002060"/>
                </a:solidFill>
              </a:rPr>
              <a:t>Strong frameworks build confidence, ensure transparent governance, and deliver measurable value, maintaining effectiveness during crises.</a:t>
            </a:r>
            <a:endParaRPr i="0" sz="1559"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8ddfc77cfa_0_12"/>
          <p:cNvSpPr txBox="1"/>
          <p:nvPr>
            <p:ph type="title"/>
          </p:nvPr>
        </p:nvSpPr>
        <p:spPr>
          <a:xfrm>
            <a:off x="459475" y="7232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179" name="Google Shape;179;g38ddfc77cfa_0_12"/>
          <p:cNvSpPr txBox="1"/>
          <p:nvPr>
            <p:ph idx="1" type="body"/>
          </p:nvPr>
        </p:nvSpPr>
        <p:spPr>
          <a:xfrm>
            <a:off x="459475" y="1644400"/>
            <a:ext cx="5648100" cy="2115300"/>
          </a:xfrm>
          <a:prstGeom prst="rect">
            <a:avLst/>
          </a:prstGeom>
          <a:noFill/>
          <a:ln>
            <a:noFill/>
          </a:ln>
        </p:spPr>
        <p:txBody>
          <a:bodyPr anchorCtr="0" anchor="t" bIns="45700" lIns="91425" spcFirstLastPara="1" rIns="91425" wrap="square" tIns="45700">
            <a:normAutofit lnSpcReduction="10000"/>
          </a:bodyPr>
          <a:lstStyle/>
          <a:p>
            <a:pPr indent="-381000" lvl="0" marL="457200" rtl="0" algn="l">
              <a:lnSpc>
                <a:spcPct val="115000"/>
              </a:lnSpc>
              <a:spcBef>
                <a:spcPts val="1200"/>
              </a:spcBef>
              <a:spcAft>
                <a:spcPts val="0"/>
              </a:spcAft>
              <a:buSzPts val="2400"/>
              <a:buChar char="●"/>
            </a:pPr>
            <a:r>
              <a:rPr b="0" lang="en-US" sz="2400"/>
              <a:t>Defining fit-for-purpose</a:t>
            </a:r>
            <a:endParaRPr b="0" sz="2400"/>
          </a:p>
          <a:p>
            <a:pPr indent="-381000" lvl="0" marL="457200" rtl="0" algn="l">
              <a:lnSpc>
                <a:spcPct val="115000"/>
              </a:lnSpc>
              <a:spcBef>
                <a:spcPts val="0"/>
              </a:spcBef>
              <a:spcAft>
                <a:spcPts val="0"/>
              </a:spcAft>
              <a:buSzPts val="2400"/>
              <a:buChar char="●"/>
            </a:pPr>
            <a:r>
              <a:rPr b="0" lang="en-US" sz="2400"/>
              <a:t>Aligning with business context</a:t>
            </a:r>
            <a:endParaRPr b="0" sz="2400"/>
          </a:p>
          <a:p>
            <a:pPr indent="-381000" lvl="0" marL="457200" rtl="0" algn="l">
              <a:lnSpc>
                <a:spcPct val="115000"/>
              </a:lnSpc>
              <a:spcBef>
                <a:spcPts val="0"/>
              </a:spcBef>
              <a:spcAft>
                <a:spcPts val="0"/>
              </a:spcAft>
              <a:buSzPts val="2400"/>
              <a:buChar char="●"/>
            </a:pPr>
            <a:r>
              <a:rPr b="0" lang="en-US" sz="2400"/>
              <a:t>Tailoring frameworks to maturity</a:t>
            </a:r>
            <a:endParaRPr b="0" sz="2400"/>
          </a:p>
          <a:p>
            <a:pPr indent="-381000" lvl="0" marL="457200" rtl="0" algn="l">
              <a:lnSpc>
                <a:spcPct val="115000"/>
              </a:lnSpc>
              <a:spcBef>
                <a:spcPts val="0"/>
              </a:spcBef>
              <a:spcAft>
                <a:spcPts val="0"/>
              </a:spcAft>
              <a:buSzPts val="2400"/>
              <a:buChar char="●"/>
            </a:pPr>
            <a:r>
              <a:rPr b="0" lang="en-US" sz="2400"/>
              <a:t>Measuring success and improvement</a:t>
            </a:r>
            <a:endParaRPr b="0" sz="2400"/>
          </a:p>
        </p:txBody>
      </p:sp>
      <p:sp>
        <p:nvSpPr>
          <p:cNvPr id="180" name="Google Shape;180;g38ddfc77cfa_0_1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81" name="Google Shape;181;g38ddfc77cfa_0_1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182" name="Google Shape;182;g38ddfc77cfa_0_12"/>
          <p:cNvSpPr txBox="1"/>
          <p:nvPr>
            <p:ph idx="1" type="body"/>
          </p:nvPr>
        </p:nvSpPr>
        <p:spPr>
          <a:xfrm>
            <a:off x="5884400" y="1644400"/>
            <a:ext cx="6056100" cy="2037300"/>
          </a:xfrm>
          <a:prstGeom prst="rect">
            <a:avLst/>
          </a:prstGeom>
          <a:noFill/>
          <a:ln>
            <a:noFill/>
          </a:ln>
        </p:spPr>
        <p:txBody>
          <a:bodyPr anchorCtr="0" anchor="t" bIns="45700" lIns="91425" spcFirstLastPara="1" rIns="91425" wrap="square" tIns="45700">
            <a:normAutofit lnSpcReduction="10000"/>
          </a:bodyPr>
          <a:lstStyle/>
          <a:p>
            <a:pPr indent="-381000" lvl="0" marL="457200" rtl="0" algn="l">
              <a:lnSpc>
                <a:spcPct val="115000"/>
              </a:lnSpc>
              <a:spcBef>
                <a:spcPts val="1200"/>
              </a:spcBef>
              <a:spcAft>
                <a:spcPts val="0"/>
              </a:spcAft>
              <a:buSzPts val="2400"/>
              <a:buChar char="●"/>
            </a:pPr>
            <a:r>
              <a:rPr b="0" lang="en-US" sz="2400"/>
              <a:t>Explain what makes a strategy "fit-for-purpose"</a:t>
            </a:r>
            <a:endParaRPr b="0" sz="2400"/>
          </a:p>
          <a:p>
            <a:pPr indent="-381000" lvl="0" marL="457200" rtl="0" algn="l">
              <a:lnSpc>
                <a:spcPct val="115000"/>
              </a:lnSpc>
              <a:spcBef>
                <a:spcPts val="0"/>
              </a:spcBef>
              <a:spcAft>
                <a:spcPts val="0"/>
              </a:spcAft>
              <a:buSzPts val="2400"/>
              <a:buChar char="●"/>
            </a:pPr>
            <a:r>
              <a:rPr b="0" lang="en-US" sz="2400"/>
              <a:t>Identify context-driven decision factors</a:t>
            </a:r>
            <a:endParaRPr b="0" sz="2400"/>
          </a:p>
          <a:p>
            <a:pPr indent="-381000" lvl="0" marL="457200" rtl="0" algn="l">
              <a:lnSpc>
                <a:spcPct val="115000"/>
              </a:lnSpc>
              <a:spcBef>
                <a:spcPts val="0"/>
              </a:spcBef>
              <a:spcAft>
                <a:spcPts val="0"/>
              </a:spcAft>
              <a:buSzPts val="2400"/>
              <a:buChar char="●"/>
            </a:pPr>
            <a:r>
              <a:rPr b="0" lang="en-US" sz="2400"/>
              <a:t>Apply frameworks effectively across organizations</a:t>
            </a:r>
            <a:endParaRPr b="0" sz="2400"/>
          </a:p>
        </p:txBody>
      </p:sp>
      <p:sp>
        <p:nvSpPr>
          <p:cNvPr id="183" name="Google Shape;183;g38ddfc77cfa_0_12"/>
          <p:cNvSpPr txBox="1"/>
          <p:nvPr>
            <p:ph type="title"/>
          </p:nvPr>
        </p:nvSpPr>
        <p:spPr>
          <a:xfrm>
            <a:off x="5884400" y="7232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38ddfc77cfa_0_39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29" name="Google Shape;429;g38ddfc77cfa_0_39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30" name="Google Shape;430;g38ddfc77cfa_0_395"/>
          <p:cNvSpPr/>
          <p:nvPr/>
        </p:nvSpPr>
        <p:spPr>
          <a:xfrm>
            <a:off x="473675" y="480025"/>
            <a:ext cx="4847400" cy="543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418"/>
              <a:buFont typeface="Nunito Sans"/>
              <a:buNone/>
            </a:pPr>
            <a:r>
              <a:rPr i="0" lang="en-US" sz="3418" u="none" cap="none" strike="noStrike">
                <a:solidFill>
                  <a:srgbClr val="D1282E"/>
                </a:solidFill>
              </a:rPr>
              <a:t>Understanding Criticality</a:t>
            </a:r>
            <a:endParaRPr i="0" sz="3418" u="none" cap="none" strike="noStrike"/>
          </a:p>
        </p:txBody>
      </p:sp>
      <p:sp>
        <p:nvSpPr>
          <p:cNvPr id="431" name="Google Shape;431;g38ddfc77cfa_0_395"/>
          <p:cNvSpPr/>
          <p:nvPr/>
        </p:nvSpPr>
        <p:spPr>
          <a:xfrm>
            <a:off x="473675" y="1197605"/>
            <a:ext cx="5688600" cy="834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43"/>
              <a:buFont typeface="Inter"/>
              <a:buNone/>
            </a:pPr>
            <a:r>
              <a:rPr i="0" lang="en-US" sz="1342" u="none" cap="none" strike="noStrike">
                <a:solidFill>
                  <a:srgbClr val="002060"/>
                </a:solidFill>
              </a:rPr>
              <a:t>Criticality defines the importance of processes, systems, and functions for mission success and organizational survival, guiding strategic resource allocation in all situations.</a:t>
            </a:r>
            <a:endParaRPr i="0" sz="1342" u="none" cap="none" strike="noStrike"/>
          </a:p>
        </p:txBody>
      </p:sp>
      <p:sp>
        <p:nvSpPr>
          <p:cNvPr id="432" name="Google Shape;432;g38ddfc77cfa_0_395"/>
          <p:cNvSpPr/>
          <p:nvPr/>
        </p:nvSpPr>
        <p:spPr>
          <a:xfrm>
            <a:off x="473675" y="2206480"/>
            <a:ext cx="2609700" cy="326100"/>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D1282E"/>
              </a:buClr>
              <a:buSzPts val="2035"/>
              <a:buFont typeface="Nunito Sans"/>
              <a:buNone/>
            </a:pPr>
            <a:r>
              <a:rPr i="0" lang="en-US" sz="2034" u="none" cap="none" strike="noStrike">
                <a:solidFill>
                  <a:srgbClr val="D1282E"/>
                </a:solidFill>
              </a:rPr>
              <a:t>Key Criticality Factors</a:t>
            </a:r>
            <a:endParaRPr i="0" sz="2034" u="none" cap="none" strike="noStrike"/>
          </a:p>
        </p:txBody>
      </p:sp>
      <p:sp>
        <p:nvSpPr>
          <p:cNvPr id="433" name="Google Shape;433;g38ddfc77cfa_0_395"/>
          <p:cNvSpPr/>
          <p:nvPr/>
        </p:nvSpPr>
        <p:spPr>
          <a:xfrm>
            <a:off x="473675" y="2706606"/>
            <a:ext cx="5688600" cy="278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43"/>
              <a:buFont typeface="Inter"/>
              <a:buNone/>
            </a:pPr>
            <a:r>
              <a:rPr b="1" i="0" lang="en-US" sz="1342" u="none" cap="none" strike="noStrike">
                <a:solidFill>
                  <a:srgbClr val="002060"/>
                </a:solidFill>
              </a:rPr>
              <a:t>Revenue Impact:</a:t>
            </a:r>
            <a:r>
              <a:rPr i="0" lang="en-US" sz="1342" u="none" cap="none" strike="noStrike">
                <a:solidFill>
                  <a:srgbClr val="002060"/>
                </a:solidFill>
              </a:rPr>
              <a:t> Direct financial contribution.</a:t>
            </a:r>
            <a:endParaRPr i="0" sz="1342" u="none" cap="none" strike="noStrike"/>
          </a:p>
        </p:txBody>
      </p:sp>
      <p:sp>
        <p:nvSpPr>
          <p:cNvPr id="434" name="Google Shape;434;g38ddfc77cfa_0_395"/>
          <p:cNvSpPr/>
          <p:nvPr/>
        </p:nvSpPr>
        <p:spPr>
          <a:xfrm>
            <a:off x="473675" y="3045773"/>
            <a:ext cx="5688600" cy="278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43"/>
              <a:buFont typeface="Inter"/>
              <a:buNone/>
            </a:pPr>
            <a:r>
              <a:rPr b="1" i="0" lang="en-US" sz="1342" u="none" cap="none" strike="noStrike">
                <a:solidFill>
                  <a:srgbClr val="002060"/>
                </a:solidFill>
              </a:rPr>
              <a:t>Customer Impact:</a:t>
            </a:r>
            <a:r>
              <a:rPr i="0" lang="en-US" sz="1342" u="none" cap="none" strike="noStrike">
                <a:solidFill>
                  <a:srgbClr val="002060"/>
                </a:solidFill>
              </a:rPr>
              <a:t> Affects satisfaction, retention, and service.</a:t>
            </a:r>
            <a:endParaRPr i="0" sz="1342" u="none" cap="none" strike="noStrike"/>
          </a:p>
        </p:txBody>
      </p:sp>
      <p:sp>
        <p:nvSpPr>
          <p:cNvPr id="435" name="Google Shape;435;g38ddfc77cfa_0_395"/>
          <p:cNvSpPr/>
          <p:nvPr/>
        </p:nvSpPr>
        <p:spPr>
          <a:xfrm>
            <a:off x="473675" y="3384940"/>
            <a:ext cx="5688600" cy="278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43"/>
              <a:buFont typeface="Inter"/>
              <a:buNone/>
            </a:pPr>
            <a:r>
              <a:rPr b="1" i="0" lang="en-US" sz="1342" u="none" cap="none" strike="noStrike">
                <a:solidFill>
                  <a:srgbClr val="002060"/>
                </a:solidFill>
              </a:rPr>
              <a:t>Regulatory Requirements:</a:t>
            </a:r>
            <a:r>
              <a:rPr i="0" lang="en-US" sz="1342" u="none" cap="none" strike="noStrike">
                <a:solidFill>
                  <a:srgbClr val="002060"/>
                </a:solidFill>
              </a:rPr>
              <a:t> Compliance and legal mandates.</a:t>
            </a:r>
            <a:endParaRPr i="0" sz="1342" u="none" cap="none" strike="noStrike"/>
          </a:p>
        </p:txBody>
      </p:sp>
      <p:sp>
        <p:nvSpPr>
          <p:cNvPr id="436" name="Google Shape;436;g38ddfc77cfa_0_395"/>
          <p:cNvSpPr/>
          <p:nvPr/>
        </p:nvSpPr>
        <p:spPr>
          <a:xfrm>
            <a:off x="473675" y="3724107"/>
            <a:ext cx="5688600" cy="278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43"/>
              <a:buFont typeface="Inter"/>
              <a:buNone/>
            </a:pPr>
            <a:r>
              <a:rPr b="1" i="0" lang="en-US" sz="1342" u="none" cap="none" strike="noStrike">
                <a:solidFill>
                  <a:srgbClr val="002060"/>
                </a:solidFill>
              </a:rPr>
              <a:t>Dependency Relationships:</a:t>
            </a:r>
            <a:r>
              <a:rPr i="0" lang="en-US" sz="1342" u="none" cap="none" strike="noStrike">
                <a:solidFill>
                  <a:srgbClr val="002060"/>
                </a:solidFill>
              </a:rPr>
              <a:t> Support for other critical processes.</a:t>
            </a:r>
            <a:endParaRPr i="0" sz="1342" u="none" cap="none" strike="noStrike"/>
          </a:p>
        </p:txBody>
      </p:sp>
      <p:sp>
        <p:nvSpPr>
          <p:cNvPr id="437" name="Google Shape;437;g38ddfc77cfa_0_395"/>
          <p:cNvSpPr/>
          <p:nvPr/>
        </p:nvSpPr>
        <p:spPr>
          <a:xfrm>
            <a:off x="473675" y="4063274"/>
            <a:ext cx="5688600" cy="556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43"/>
              <a:buFont typeface="Inter"/>
              <a:buNone/>
            </a:pPr>
            <a:r>
              <a:rPr b="1" i="0" lang="en-US" sz="1342" u="none" cap="none" strike="noStrike">
                <a:solidFill>
                  <a:srgbClr val="002060"/>
                </a:solidFill>
              </a:rPr>
              <a:t>Recovery Complexity:</a:t>
            </a:r>
            <a:r>
              <a:rPr i="0" lang="en-US" sz="1342" u="none" cap="none" strike="noStrike">
                <a:solidFill>
                  <a:srgbClr val="002060"/>
                </a:solidFill>
              </a:rPr>
              <a:t> Time, resources, and expertise for restoration.</a:t>
            </a:r>
            <a:endParaRPr i="0" sz="1342" u="none" cap="none" strike="noStrike"/>
          </a:p>
        </p:txBody>
      </p:sp>
      <p:sp>
        <p:nvSpPr>
          <p:cNvPr id="438" name="Google Shape;438;g38ddfc77cfa_0_395"/>
          <p:cNvSpPr/>
          <p:nvPr/>
        </p:nvSpPr>
        <p:spPr>
          <a:xfrm>
            <a:off x="473675" y="4776396"/>
            <a:ext cx="5688600" cy="556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43"/>
              <a:buFont typeface="Inter"/>
              <a:buNone/>
            </a:pPr>
            <a:r>
              <a:rPr i="0" lang="en-US" sz="1342" u="none" cap="none" strike="noStrike">
                <a:solidFill>
                  <a:srgbClr val="002060"/>
                </a:solidFill>
              </a:rPr>
              <a:t>Criticality assessment relies on Business Impact Analysis (BIA) and dependency mapping. </a:t>
            </a:r>
            <a:endParaRPr i="0" sz="1342" u="none" cap="none" strike="noStrike"/>
          </a:p>
        </p:txBody>
      </p:sp>
      <p:pic>
        <p:nvPicPr>
          <p:cNvPr descr="preencoded.png" id="439" name="Google Shape;439;g38ddfc77cfa_0_395"/>
          <p:cNvPicPr preferRelativeResize="0"/>
          <p:nvPr/>
        </p:nvPicPr>
        <p:blipFill rotWithShape="1">
          <a:blip r:embed="rId3">
            <a:alphaModFix/>
          </a:blip>
          <a:srcRect b="0" l="0" r="0" t="0"/>
          <a:stretch/>
        </p:blipFill>
        <p:spPr>
          <a:xfrm>
            <a:off x="6592722" y="501731"/>
            <a:ext cx="4577002" cy="4577002"/>
          </a:xfrm>
          <a:prstGeom prst="rect">
            <a:avLst/>
          </a:prstGeom>
          <a:noFill/>
          <a:ln>
            <a:noFill/>
          </a:ln>
        </p:spPr>
      </p:pic>
      <p:sp>
        <p:nvSpPr>
          <p:cNvPr id="440" name="Google Shape;440;g38ddfc77cfa_0_395"/>
          <p:cNvSpPr/>
          <p:nvPr/>
        </p:nvSpPr>
        <p:spPr>
          <a:xfrm>
            <a:off x="6592722" y="5274390"/>
            <a:ext cx="4576800" cy="834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43"/>
              <a:buFont typeface="Inter"/>
              <a:buNone/>
            </a:pPr>
            <a:r>
              <a:rPr b="0" i="0" lang="en-US" sz="1342" u="none" cap="none" strike="noStrike">
                <a:solidFill>
                  <a:srgbClr val="002060"/>
                </a:solidFill>
                <a:latin typeface="Inter"/>
                <a:ea typeface="Inter"/>
                <a:cs typeface="Inter"/>
                <a:sym typeface="Inter"/>
              </a:rPr>
              <a:t>This prioritizes resource allocation during crises, ensuring vital capabilities receive necessary protection and recovery investments.</a:t>
            </a:r>
            <a:endParaRPr b="0" i="0" sz="1342"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38ddfc77cfa_0_41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47" name="Google Shape;447;g38ddfc77cfa_0_41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48" name="Google Shape;448;g38ddfc77cfa_0_412"/>
          <p:cNvPicPr preferRelativeResize="0"/>
          <p:nvPr/>
        </p:nvPicPr>
        <p:blipFill rotWithShape="1">
          <a:blip r:embed="rId3">
            <a:alphaModFix/>
          </a:blip>
          <a:srcRect b="0" l="0" r="0" t="0"/>
          <a:stretch/>
        </p:blipFill>
        <p:spPr>
          <a:xfrm>
            <a:off x="166750" y="321861"/>
            <a:ext cx="4402209" cy="4402209"/>
          </a:xfrm>
          <a:prstGeom prst="rect">
            <a:avLst/>
          </a:prstGeom>
          <a:noFill/>
          <a:ln>
            <a:noFill/>
          </a:ln>
        </p:spPr>
      </p:pic>
      <p:sp>
        <p:nvSpPr>
          <p:cNvPr id="449" name="Google Shape;449;g38ddfc77cfa_0_412"/>
          <p:cNvSpPr/>
          <p:nvPr/>
        </p:nvSpPr>
        <p:spPr>
          <a:xfrm>
            <a:off x="5074539" y="296325"/>
            <a:ext cx="5774100" cy="638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10"/>
              <a:buFont typeface="Nunito Sans"/>
              <a:buNone/>
            </a:pPr>
            <a:r>
              <a:rPr i="0" lang="en-US" sz="4010" u="none" cap="none" strike="noStrike">
                <a:solidFill>
                  <a:srgbClr val="D1282E"/>
                </a:solidFill>
              </a:rPr>
              <a:t>Evaluating Risk Exposure</a:t>
            </a:r>
            <a:endParaRPr i="0" sz="4010" u="none" cap="none" strike="noStrike"/>
          </a:p>
        </p:txBody>
      </p:sp>
      <p:sp>
        <p:nvSpPr>
          <p:cNvPr id="450" name="Google Shape;450;g38ddfc77cfa_0_412"/>
          <p:cNvSpPr/>
          <p:nvPr/>
        </p:nvSpPr>
        <p:spPr>
          <a:xfrm>
            <a:off x="5074539" y="1139450"/>
            <a:ext cx="6852900" cy="65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7"/>
              <a:buFont typeface="Inter"/>
              <a:buNone/>
            </a:pPr>
            <a:r>
              <a:rPr i="0" lang="en-US" sz="1577" u="none" cap="none" strike="noStrike">
                <a:solidFill>
                  <a:srgbClr val="002060"/>
                </a:solidFill>
              </a:rPr>
              <a:t>Risk exposure evaluates potential impact and likelihood of threats, guiding resilience investments and strategic responses.</a:t>
            </a:r>
            <a:endParaRPr i="0" sz="1577" u="none" cap="none" strike="noStrike"/>
          </a:p>
        </p:txBody>
      </p:sp>
      <p:sp>
        <p:nvSpPr>
          <p:cNvPr id="451" name="Google Shape;451;g38ddfc77cfa_0_412"/>
          <p:cNvSpPr/>
          <p:nvPr/>
        </p:nvSpPr>
        <p:spPr>
          <a:xfrm>
            <a:off x="5074539" y="1997919"/>
            <a:ext cx="3757200" cy="3834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D1282E"/>
              </a:buClr>
              <a:buSzPts val="2388"/>
              <a:buFont typeface="Nunito Sans"/>
              <a:buNone/>
            </a:pPr>
            <a:r>
              <a:rPr i="0" lang="en-US" sz="2388" u="none" cap="none" strike="noStrike">
                <a:solidFill>
                  <a:srgbClr val="D1282E"/>
                </a:solidFill>
              </a:rPr>
              <a:t>Risk Exposure Components</a:t>
            </a:r>
            <a:endParaRPr i="0" sz="2388" u="none" cap="none" strike="noStrike"/>
          </a:p>
        </p:txBody>
      </p:sp>
      <p:sp>
        <p:nvSpPr>
          <p:cNvPr id="452" name="Google Shape;452;g38ddfc77cfa_0_412"/>
          <p:cNvSpPr/>
          <p:nvPr/>
        </p:nvSpPr>
        <p:spPr>
          <a:xfrm>
            <a:off x="5074539" y="2585575"/>
            <a:ext cx="68529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7"/>
              <a:buFont typeface="Inter"/>
              <a:buNone/>
            </a:pPr>
            <a:r>
              <a:rPr b="1" i="0" lang="en-US" sz="1577" u="none" cap="none" strike="noStrike">
                <a:solidFill>
                  <a:srgbClr val="002060"/>
                </a:solidFill>
              </a:rPr>
              <a:t>Threat Probability:</a:t>
            </a:r>
            <a:r>
              <a:rPr i="0" lang="en-US" sz="1577" u="none" cap="none" strike="noStrike">
                <a:solidFill>
                  <a:srgbClr val="002060"/>
                </a:solidFill>
              </a:rPr>
              <a:t> Likelihood of risks occurring</a:t>
            </a:r>
            <a:endParaRPr i="0" sz="1577" u="none" cap="none" strike="noStrike"/>
          </a:p>
        </p:txBody>
      </p:sp>
      <p:sp>
        <p:nvSpPr>
          <p:cNvPr id="453" name="Google Shape;453;g38ddfc77cfa_0_412"/>
          <p:cNvSpPr/>
          <p:nvPr/>
        </p:nvSpPr>
        <p:spPr>
          <a:xfrm>
            <a:off x="5074539" y="2984070"/>
            <a:ext cx="6852900" cy="65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7"/>
              <a:buFont typeface="Inter"/>
              <a:buNone/>
            </a:pPr>
            <a:r>
              <a:rPr b="1" i="0" lang="en-US" sz="1577" u="none" cap="none" strike="noStrike">
                <a:solidFill>
                  <a:srgbClr val="002060"/>
                </a:solidFill>
              </a:rPr>
              <a:t>Impact Magnitude:</a:t>
            </a:r>
            <a:r>
              <a:rPr i="0" lang="en-US" sz="1577" u="none" cap="none" strike="noStrike">
                <a:solidFill>
                  <a:srgbClr val="002060"/>
                </a:solidFill>
              </a:rPr>
              <a:t> Financial, operational, and reputational consequences</a:t>
            </a:r>
            <a:endParaRPr i="0" sz="1577" u="none" cap="none" strike="noStrike"/>
          </a:p>
        </p:txBody>
      </p:sp>
      <p:sp>
        <p:nvSpPr>
          <p:cNvPr id="454" name="Google Shape;454;g38ddfc77cfa_0_412"/>
          <p:cNvSpPr/>
          <p:nvPr/>
        </p:nvSpPr>
        <p:spPr>
          <a:xfrm>
            <a:off x="5074539" y="3709599"/>
            <a:ext cx="6852900" cy="654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7"/>
              <a:buFont typeface="Inter"/>
              <a:buNone/>
            </a:pPr>
            <a:r>
              <a:rPr b="1" i="0" lang="en-US" sz="1577" u="none" cap="none" strike="noStrike">
                <a:solidFill>
                  <a:srgbClr val="002060"/>
                </a:solidFill>
              </a:rPr>
              <a:t>Vulnerability Assessment:</a:t>
            </a:r>
            <a:r>
              <a:rPr i="0" lang="en-US" sz="1577" u="none" cap="none" strike="noStrike">
                <a:solidFill>
                  <a:srgbClr val="002060"/>
                </a:solidFill>
              </a:rPr>
              <a:t> Weaknesses increasing threat susceptibility</a:t>
            </a:r>
            <a:endParaRPr i="0" sz="1577" u="none" cap="none" strike="noStrike"/>
          </a:p>
        </p:txBody>
      </p:sp>
      <p:sp>
        <p:nvSpPr>
          <p:cNvPr id="455" name="Google Shape;455;g38ddfc77cfa_0_412"/>
          <p:cNvSpPr/>
          <p:nvPr/>
        </p:nvSpPr>
        <p:spPr>
          <a:xfrm>
            <a:off x="5074539" y="4435129"/>
            <a:ext cx="6852900" cy="327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7"/>
              <a:buFont typeface="Inter"/>
              <a:buNone/>
            </a:pPr>
            <a:r>
              <a:rPr b="1" i="0" lang="en-US" sz="1577" u="none" cap="none" strike="noStrike">
                <a:solidFill>
                  <a:srgbClr val="002060"/>
                </a:solidFill>
              </a:rPr>
              <a:t>Threat Categories:</a:t>
            </a:r>
            <a:r>
              <a:rPr i="0" lang="en-US" sz="1577" u="none" cap="none" strike="noStrike">
                <a:solidFill>
                  <a:srgbClr val="002060"/>
                </a:solidFill>
              </a:rPr>
              <a:t> Physical, cyber, and vendor risks</a:t>
            </a:r>
            <a:endParaRPr i="0" sz="1577" u="none" cap="none" strike="noStrike"/>
          </a:p>
        </p:txBody>
      </p:sp>
      <p:sp>
        <p:nvSpPr>
          <p:cNvPr id="456" name="Google Shape;456;g38ddfc77cfa_0_412"/>
          <p:cNvSpPr/>
          <p:nvPr/>
        </p:nvSpPr>
        <p:spPr>
          <a:xfrm>
            <a:off x="5074539" y="4946068"/>
            <a:ext cx="6852900" cy="981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77"/>
              <a:buFont typeface="Inter"/>
              <a:buNone/>
            </a:pPr>
            <a:r>
              <a:rPr i="0" lang="en-US" sz="1577" u="none" cap="none" strike="noStrike">
                <a:solidFill>
                  <a:srgbClr val="002060"/>
                </a:solidFill>
              </a:rPr>
              <a:t>This evaluation links threat assessments to business risk tolerance, ensuring resilience strategies align with organizational risk appetite and executive expectations.</a:t>
            </a:r>
            <a:endParaRPr i="0" sz="1577"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38ddfc77cfa_0_42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63" name="Google Shape;463;g38ddfc77cfa_0_42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64" name="Google Shape;464;g38ddfc77cfa_0_427"/>
          <p:cNvSpPr/>
          <p:nvPr/>
        </p:nvSpPr>
        <p:spPr>
          <a:xfrm>
            <a:off x="297649" y="450050"/>
            <a:ext cx="4890600" cy="5556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D1282E"/>
              </a:buClr>
              <a:buSzPts val="3468"/>
              <a:buFont typeface="Nunito Sans"/>
              <a:buNone/>
            </a:pPr>
            <a:r>
              <a:rPr i="0" lang="en-US" sz="3468" u="none" cap="none" strike="noStrike">
                <a:solidFill>
                  <a:srgbClr val="D1282E"/>
                </a:solidFill>
              </a:rPr>
              <a:t>Cost/Benefit Perspective</a:t>
            </a:r>
            <a:endParaRPr i="0" sz="3468" u="none" cap="none" strike="noStrike"/>
          </a:p>
        </p:txBody>
      </p:sp>
      <p:sp>
        <p:nvSpPr>
          <p:cNvPr id="465" name="Google Shape;465;g38ddfc77cfa_0_427"/>
          <p:cNvSpPr/>
          <p:nvPr/>
        </p:nvSpPr>
        <p:spPr>
          <a:xfrm>
            <a:off x="297649" y="1183207"/>
            <a:ext cx="5927700" cy="8535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396"/>
              <a:buFont typeface="Inter"/>
              <a:buNone/>
            </a:pPr>
            <a:r>
              <a:rPr i="0" lang="en-US" sz="1395" u="none" cap="none" strike="noStrike">
                <a:solidFill>
                  <a:srgbClr val="002060"/>
                </a:solidFill>
              </a:rPr>
              <a:t>Strategic resilience investment balances protection costs against the value of business continuity, ensuring measurable ROI and alignment with organizational objectives.</a:t>
            </a:r>
            <a:endParaRPr i="0" sz="1395" u="none" cap="none" strike="noStrike"/>
          </a:p>
        </p:txBody>
      </p:sp>
      <p:sp>
        <p:nvSpPr>
          <p:cNvPr id="466" name="Google Shape;466;g38ddfc77cfa_0_427"/>
          <p:cNvSpPr/>
          <p:nvPr/>
        </p:nvSpPr>
        <p:spPr>
          <a:xfrm>
            <a:off x="297649" y="2214200"/>
            <a:ext cx="2666100" cy="333300"/>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D1282E"/>
              </a:buClr>
              <a:buSzPts val="2073"/>
              <a:buFont typeface="Nunito Sans"/>
              <a:buNone/>
            </a:pPr>
            <a:r>
              <a:rPr i="0" lang="en-US" sz="2072" u="none" cap="none" strike="noStrike">
                <a:solidFill>
                  <a:srgbClr val="D1282E"/>
                </a:solidFill>
              </a:rPr>
              <a:t>Cost Categories</a:t>
            </a:r>
            <a:endParaRPr i="0" sz="2072" u="none" cap="none" strike="noStrike"/>
          </a:p>
        </p:txBody>
      </p:sp>
      <p:sp>
        <p:nvSpPr>
          <p:cNvPr id="467" name="Google Shape;467;g38ddfc77cfa_0_427"/>
          <p:cNvSpPr/>
          <p:nvPr/>
        </p:nvSpPr>
        <p:spPr>
          <a:xfrm>
            <a:off x="297649" y="2725064"/>
            <a:ext cx="5927700" cy="2844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396"/>
              <a:buFont typeface="Inter"/>
              <a:buNone/>
            </a:pPr>
            <a:r>
              <a:rPr b="1" i="0" lang="en-US" sz="1395" u="none" cap="none" strike="noStrike">
                <a:solidFill>
                  <a:srgbClr val="002060"/>
                </a:solidFill>
              </a:rPr>
              <a:t>Direct Costs:</a:t>
            </a:r>
            <a:r>
              <a:rPr i="0" lang="en-US" sz="1395" u="none" cap="none" strike="noStrike">
                <a:solidFill>
                  <a:srgbClr val="002060"/>
                </a:solidFill>
              </a:rPr>
              <a:t> Technology, infrastructure, personnel</a:t>
            </a:r>
            <a:endParaRPr i="0" sz="1395" u="none" cap="none" strike="noStrike"/>
          </a:p>
        </p:txBody>
      </p:sp>
      <p:sp>
        <p:nvSpPr>
          <p:cNvPr id="468" name="Google Shape;468;g38ddfc77cfa_0_427"/>
          <p:cNvSpPr/>
          <p:nvPr/>
        </p:nvSpPr>
        <p:spPr>
          <a:xfrm>
            <a:off x="297649" y="3071649"/>
            <a:ext cx="5927700" cy="2844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396"/>
              <a:buFont typeface="Inter"/>
              <a:buNone/>
            </a:pPr>
            <a:r>
              <a:rPr b="1" i="0" lang="en-US" sz="1395" u="none" cap="none" strike="noStrike">
                <a:solidFill>
                  <a:srgbClr val="002060"/>
                </a:solidFill>
              </a:rPr>
              <a:t>Indirect Costs:</a:t>
            </a:r>
            <a:r>
              <a:rPr i="0" lang="en-US" sz="1395" u="none" cap="none" strike="noStrike">
                <a:solidFill>
                  <a:srgbClr val="002060"/>
                </a:solidFill>
              </a:rPr>
              <a:t> Opportunity costs, ongoing maintenance</a:t>
            </a:r>
            <a:endParaRPr i="0" sz="1395" u="none" cap="none" strike="noStrike"/>
          </a:p>
        </p:txBody>
      </p:sp>
      <p:sp>
        <p:nvSpPr>
          <p:cNvPr id="469" name="Google Shape;469;g38ddfc77cfa_0_427"/>
          <p:cNvSpPr/>
          <p:nvPr/>
        </p:nvSpPr>
        <p:spPr>
          <a:xfrm>
            <a:off x="297649" y="3418235"/>
            <a:ext cx="5927700" cy="2844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396"/>
              <a:buFont typeface="Inter"/>
              <a:buNone/>
            </a:pPr>
            <a:r>
              <a:rPr b="1" i="0" lang="en-US" sz="1395" u="none" cap="none" strike="noStrike">
                <a:solidFill>
                  <a:srgbClr val="002060"/>
                </a:solidFill>
              </a:rPr>
              <a:t>Hidden Costs:</a:t>
            </a:r>
            <a:r>
              <a:rPr i="0" lang="en-US" sz="1395" u="none" cap="none" strike="noStrike">
                <a:solidFill>
                  <a:srgbClr val="002060"/>
                </a:solidFill>
              </a:rPr>
              <a:t> Reputation damage, regulatory penalties</a:t>
            </a:r>
            <a:endParaRPr i="0" sz="1395" u="none" cap="none" strike="noStrike"/>
          </a:p>
        </p:txBody>
      </p:sp>
      <p:sp>
        <p:nvSpPr>
          <p:cNvPr id="470" name="Google Shape;470;g38ddfc77cfa_0_427"/>
          <p:cNvSpPr/>
          <p:nvPr/>
        </p:nvSpPr>
        <p:spPr>
          <a:xfrm>
            <a:off x="297649" y="3880349"/>
            <a:ext cx="2666100" cy="333300"/>
          </a:xfrm>
          <a:prstGeom prst="rect">
            <a:avLst/>
          </a:prstGeom>
          <a:noFill/>
          <a:ln>
            <a:noFill/>
          </a:ln>
        </p:spPr>
        <p:txBody>
          <a:bodyPr anchorCtr="0" anchor="t" bIns="0" lIns="0" spcFirstLastPara="1" rIns="0" wrap="square" tIns="0">
            <a:noAutofit/>
          </a:bodyPr>
          <a:lstStyle/>
          <a:p>
            <a:pPr indent="0" lvl="0" marL="0" marR="0" rtl="0" algn="l">
              <a:lnSpc>
                <a:spcPct val="126530"/>
              </a:lnSpc>
              <a:spcBef>
                <a:spcPts val="0"/>
              </a:spcBef>
              <a:spcAft>
                <a:spcPts val="0"/>
              </a:spcAft>
              <a:buClr>
                <a:srgbClr val="D1282E"/>
              </a:buClr>
              <a:buSzPts val="2073"/>
              <a:buFont typeface="Nunito Sans"/>
              <a:buNone/>
            </a:pPr>
            <a:r>
              <a:rPr i="0" lang="en-US" sz="2072" u="none" cap="none" strike="noStrike">
                <a:solidFill>
                  <a:srgbClr val="D1282E"/>
                </a:solidFill>
              </a:rPr>
              <a:t>Benefit Evaluation</a:t>
            </a:r>
            <a:endParaRPr i="0" sz="2072" u="none" cap="none" strike="noStrike"/>
          </a:p>
        </p:txBody>
      </p:sp>
      <p:sp>
        <p:nvSpPr>
          <p:cNvPr id="471" name="Google Shape;471;g38ddfc77cfa_0_427"/>
          <p:cNvSpPr/>
          <p:nvPr/>
        </p:nvSpPr>
        <p:spPr>
          <a:xfrm>
            <a:off x="297649" y="4391213"/>
            <a:ext cx="5927700" cy="2844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396"/>
              <a:buFont typeface="Inter"/>
              <a:buNone/>
            </a:pPr>
            <a:r>
              <a:rPr b="1" i="0" lang="en-US" sz="1395" u="none" cap="none" strike="noStrike">
                <a:solidFill>
                  <a:srgbClr val="002060"/>
                </a:solidFill>
              </a:rPr>
              <a:t>Avoided Losses:</a:t>
            </a:r>
            <a:r>
              <a:rPr i="0" lang="en-US" sz="1395" u="none" cap="none" strike="noStrike">
                <a:solidFill>
                  <a:srgbClr val="002060"/>
                </a:solidFill>
              </a:rPr>
              <a:t> Prevented revenue loss, reduced downtime</a:t>
            </a:r>
            <a:endParaRPr i="0" sz="1395" u="none" cap="none" strike="noStrike"/>
          </a:p>
        </p:txBody>
      </p:sp>
      <p:sp>
        <p:nvSpPr>
          <p:cNvPr id="472" name="Google Shape;472;g38ddfc77cfa_0_427"/>
          <p:cNvSpPr/>
          <p:nvPr/>
        </p:nvSpPr>
        <p:spPr>
          <a:xfrm>
            <a:off x="297649" y="4737798"/>
            <a:ext cx="5927700" cy="2844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396"/>
              <a:buFont typeface="Inter"/>
              <a:buNone/>
            </a:pPr>
            <a:r>
              <a:rPr b="1" i="0" lang="en-US" sz="1395" u="none" cap="none" strike="noStrike">
                <a:solidFill>
                  <a:srgbClr val="002060"/>
                </a:solidFill>
              </a:rPr>
              <a:t>Competitive Advantage:</a:t>
            </a:r>
            <a:r>
              <a:rPr i="0" lang="en-US" sz="1395" u="none" cap="none" strike="noStrike">
                <a:solidFill>
                  <a:srgbClr val="002060"/>
                </a:solidFill>
              </a:rPr>
              <a:t> Faster recovery, enhanced reputation</a:t>
            </a:r>
            <a:endParaRPr i="0" sz="1395" u="none" cap="none" strike="noStrike"/>
          </a:p>
        </p:txBody>
      </p:sp>
      <p:sp>
        <p:nvSpPr>
          <p:cNvPr id="473" name="Google Shape;473;g38ddfc77cfa_0_427"/>
          <p:cNvSpPr/>
          <p:nvPr/>
        </p:nvSpPr>
        <p:spPr>
          <a:xfrm>
            <a:off x="297649" y="5084384"/>
            <a:ext cx="5927700" cy="2844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396"/>
              <a:buFont typeface="Inter"/>
              <a:buNone/>
            </a:pPr>
            <a:r>
              <a:rPr b="1" i="0" lang="en-US" sz="1395" u="none" cap="none" strike="noStrike">
                <a:solidFill>
                  <a:srgbClr val="002060"/>
                </a:solidFill>
              </a:rPr>
              <a:t>Operational Benefits:</a:t>
            </a:r>
            <a:r>
              <a:rPr i="0" lang="en-US" sz="1395" u="none" cap="none" strike="noStrike">
                <a:solidFill>
                  <a:srgbClr val="002060"/>
                </a:solidFill>
              </a:rPr>
              <a:t> Improved processes, risk reduction</a:t>
            </a:r>
            <a:endParaRPr i="0" sz="1395" u="none" cap="none" strike="noStrike"/>
          </a:p>
        </p:txBody>
      </p:sp>
      <p:sp>
        <p:nvSpPr>
          <p:cNvPr id="474" name="Google Shape;474;g38ddfc77cfa_0_427"/>
          <p:cNvSpPr/>
          <p:nvPr/>
        </p:nvSpPr>
        <p:spPr>
          <a:xfrm>
            <a:off x="297649" y="5528771"/>
            <a:ext cx="5927700" cy="2844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SzPts val="1396"/>
              <a:buFont typeface="Arial"/>
              <a:buNone/>
            </a:pPr>
            <a:r>
              <a:t/>
            </a:r>
            <a:endParaRPr i="0" sz="1395" u="none" cap="none" strike="noStrike"/>
          </a:p>
        </p:txBody>
      </p:sp>
      <p:pic>
        <p:nvPicPr>
          <p:cNvPr descr="preencoded.png" id="475" name="Google Shape;475;g38ddfc77cfa_0_427"/>
          <p:cNvPicPr preferRelativeResize="0"/>
          <p:nvPr/>
        </p:nvPicPr>
        <p:blipFill rotWithShape="1">
          <a:blip r:embed="rId3">
            <a:alphaModFix/>
          </a:blip>
          <a:srcRect b="0" l="0" r="0" t="0"/>
          <a:stretch/>
        </p:blipFill>
        <p:spPr>
          <a:xfrm>
            <a:off x="6665426" y="472309"/>
            <a:ext cx="4771217" cy="4771217"/>
          </a:xfrm>
          <a:prstGeom prst="rect">
            <a:avLst/>
          </a:prstGeom>
          <a:noFill/>
          <a:ln>
            <a:noFill/>
          </a:ln>
        </p:spPr>
      </p:pic>
      <p:sp>
        <p:nvSpPr>
          <p:cNvPr id="476" name="Google Shape;476;g38ddfc77cfa_0_427"/>
          <p:cNvSpPr/>
          <p:nvPr/>
        </p:nvSpPr>
        <p:spPr>
          <a:xfrm>
            <a:off x="6665426" y="5443459"/>
            <a:ext cx="4771200" cy="8535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396"/>
              <a:buFont typeface="Inter"/>
              <a:buNone/>
            </a:pPr>
            <a:r>
              <a:rPr b="0" i="0" lang="en-US" sz="1395" u="none" cap="none" strike="noStrike">
                <a:solidFill>
                  <a:srgbClr val="002060"/>
                </a:solidFill>
                <a:latin typeface="Inter"/>
                <a:ea typeface="Inter"/>
                <a:cs typeface="Inter"/>
                <a:sym typeface="Inter"/>
              </a:rPr>
              <a:t>This analysis encourages proportional, sustainable resilience investment that aligns with organizational maturity, resources, and long-term objectives.</a:t>
            </a:r>
            <a:endParaRPr b="0" i="0" sz="1395" u="none" cap="none" strike="noStrike"/>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8ddfc77cfa_0_44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83" name="Google Shape;483;g38ddfc77cfa_0_44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84" name="Google Shape;484;g38ddfc77cfa_0_446"/>
          <p:cNvPicPr preferRelativeResize="0"/>
          <p:nvPr/>
        </p:nvPicPr>
        <p:blipFill rotWithShape="1">
          <a:blip r:embed="rId3">
            <a:alphaModFix/>
          </a:blip>
          <a:srcRect b="0" l="0" r="0" t="0"/>
          <a:stretch/>
        </p:blipFill>
        <p:spPr>
          <a:xfrm>
            <a:off x="240849" y="230184"/>
            <a:ext cx="4200125" cy="4200125"/>
          </a:xfrm>
          <a:prstGeom prst="rect">
            <a:avLst/>
          </a:prstGeom>
          <a:noFill/>
          <a:ln>
            <a:noFill/>
          </a:ln>
        </p:spPr>
      </p:pic>
      <p:sp>
        <p:nvSpPr>
          <p:cNvPr id="485" name="Google Shape;485;g38ddfc77cfa_0_446"/>
          <p:cNvSpPr/>
          <p:nvPr/>
        </p:nvSpPr>
        <p:spPr>
          <a:xfrm>
            <a:off x="4920164" y="205949"/>
            <a:ext cx="6536400" cy="1210500"/>
          </a:xfrm>
          <a:prstGeom prst="rect">
            <a:avLst/>
          </a:prstGeom>
          <a:noFill/>
          <a:ln>
            <a:noFill/>
          </a:ln>
        </p:spPr>
        <p:txBody>
          <a:bodyPr anchorCtr="0" anchor="t" bIns="0" lIns="0" spcFirstLastPara="1" rIns="0" wrap="square" tIns="0">
            <a:noAutofit/>
          </a:bodyPr>
          <a:lstStyle/>
          <a:p>
            <a:pPr indent="0" lvl="0" marL="0" marR="0" rtl="0" algn="l">
              <a:lnSpc>
                <a:spcPct val="126136"/>
              </a:lnSpc>
              <a:spcBef>
                <a:spcPts val="0"/>
              </a:spcBef>
              <a:spcAft>
                <a:spcPts val="0"/>
              </a:spcAft>
              <a:buClr>
                <a:srgbClr val="D1282E"/>
              </a:buClr>
              <a:buSzPts val="3779"/>
              <a:buFont typeface="Nunito Sans"/>
              <a:buNone/>
            </a:pPr>
            <a:r>
              <a:rPr i="0" lang="en-US" sz="3778" u="none" cap="none" strike="noStrike">
                <a:solidFill>
                  <a:srgbClr val="D1282E"/>
                </a:solidFill>
              </a:rPr>
              <a:t>Resource Availability and Constraints</a:t>
            </a:r>
            <a:endParaRPr i="0" sz="3778" u="none" cap="none" strike="noStrike"/>
          </a:p>
        </p:txBody>
      </p:sp>
      <p:sp>
        <p:nvSpPr>
          <p:cNvPr id="486" name="Google Shape;486;g38ddfc77cfa_0_446"/>
          <p:cNvSpPr/>
          <p:nvPr/>
        </p:nvSpPr>
        <p:spPr>
          <a:xfrm>
            <a:off x="4920164" y="1610356"/>
            <a:ext cx="6536400" cy="930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3"/>
              <a:buFont typeface="Inter"/>
              <a:buNone/>
            </a:pPr>
            <a:r>
              <a:rPr i="0" lang="en-US" sz="1503" u="none" cap="none" strike="noStrike">
                <a:solidFill>
                  <a:srgbClr val="002060"/>
                </a:solidFill>
              </a:rPr>
              <a:t>Implementing a resilience strategy demands a realistic assessment of organizational capacity. Resource constraints heavily influence feasibility and sustainability.</a:t>
            </a:r>
            <a:endParaRPr i="0" sz="1503" u="none" cap="none" strike="noStrike"/>
          </a:p>
        </p:txBody>
      </p:sp>
      <p:sp>
        <p:nvSpPr>
          <p:cNvPr id="487" name="Google Shape;487;g38ddfc77cfa_0_446"/>
          <p:cNvSpPr/>
          <p:nvPr/>
        </p:nvSpPr>
        <p:spPr>
          <a:xfrm>
            <a:off x="4920164" y="2734168"/>
            <a:ext cx="3225300" cy="3633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D1282E"/>
              </a:buClr>
              <a:buSzPts val="2276"/>
              <a:buFont typeface="Nunito Sans"/>
              <a:buNone/>
            </a:pPr>
            <a:r>
              <a:rPr i="0" lang="en-US" sz="2275" u="none" cap="none" strike="noStrike">
                <a:solidFill>
                  <a:srgbClr val="D1282E"/>
                </a:solidFill>
              </a:rPr>
              <a:t>Key Resource Categories</a:t>
            </a:r>
            <a:endParaRPr i="0" sz="2275" u="none" cap="none" strike="noStrike"/>
          </a:p>
        </p:txBody>
      </p:sp>
      <p:sp>
        <p:nvSpPr>
          <p:cNvPr id="488" name="Google Shape;488;g38ddfc77cfa_0_446"/>
          <p:cNvSpPr/>
          <p:nvPr/>
        </p:nvSpPr>
        <p:spPr>
          <a:xfrm>
            <a:off x="4920164" y="3291063"/>
            <a:ext cx="6536400" cy="309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3"/>
              <a:buFont typeface="Inter"/>
              <a:buNone/>
            </a:pPr>
            <a:r>
              <a:rPr b="1" i="0" lang="en-US" sz="1503" u="none" cap="none" strike="noStrike">
                <a:solidFill>
                  <a:srgbClr val="002060"/>
                </a:solidFill>
              </a:rPr>
              <a:t>Human:</a:t>
            </a:r>
            <a:r>
              <a:rPr i="0" lang="en-US" sz="1503" u="none" cap="none" strike="noStrike">
                <a:solidFill>
                  <a:srgbClr val="002060"/>
                </a:solidFill>
              </a:rPr>
              <a:t> Skilled personnel, expertise, training</a:t>
            </a:r>
            <a:endParaRPr i="0" sz="1503" u="none" cap="none" strike="noStrike"/>
          </a:p>
        </p:txBody>
      </p:sp>
      <p:sp>
        <p:nvSpPr>
          <p:cNvPr id="489" name="Google Shape;489;g38ddfc77cfa_0_446"/>
          <p:cNvSpPr/>
          <p:nvPr/>
        </p:nvSpPr>
        <p:spPr>
          <a:xfrm>
            <a:off x="4920164" y="3668905"/>
            <a:ext cx="6536400" cy="309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3"/>
              <a:buFont typeface="Inter"/>
              <a:buNone/>
            </a:pPr>
            <a:r>
              <a:rPr b="1" i="0" lang="en-US" sz="1503" u="none" cap="none" strike="noStrike">
                <a:solidFill>
                  <a:srgbClr val="002060"/>
                </a:solidFill>
              </a:rPr>
              <a:t>Financial:</a:t>
            </a:r>
            <a:r>
              <a:rPr i="0" lang="en-US" sz="1503" u="none" cap="none" strike="noStrike">
                <a:solidFill>
                  <a:srgbClr val="002060"/>
                </a:solidFill>
              </a:rPr>
              <a:t> Capital, operational funding, ROI</a:t>
            </a:r>
            <a:endParaRPr i="0" sz="1503" u="none" cap="none" strike="noStrike"/>
          </a:p>
        </p:txBody>
      </p:sp>
      <p:sp>
        <p:nvSpPr>
          <p:cNvPr id="490" name="Google Shape;490;g38ddfc77cfa_0_446"/>
          <p:cNvSpPr/>
          <p:nvPr/>
        </p:nvSpPr>
        <p:spPr>
          <a:xfrm>
            <a:off x="4920164" y="4046747"/>
            <a:ext cx="6536400" cy="309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3"/>
              <a:buFont typeface="Inter"/>
              <a:buNone/>
            </a:pPr>
            <a:r>
              <a:rPr b="1" i="0" lang="en-US" sz="1503" u="none" cap="none" strike="noStrike">
                <a:solidFill>
                  <a:srgbClr val="002060"/>
                </a:solidFill>
              </a:rPr>
              <a:t>Technical:</a:t>
            </a:r>
            <a:r>
              <a:rPr i="0" lang="en-US" sz="1503" u="none" cap="none" strike="noStrike">
                <a:solidFill>
                  <a:srgbClr val="002060"/>
                </a:solidFill>
              </a:rPr>
              <a:t> Infrastructure, systems, vendor relationships</a:t>
            </a:r>
            <a:endParaRPr i="0" sz="1503" u="none" cap="none" strike="noStrike"/>
          </a:p>
        </p:txBody>
      </p:sp>
      <p:sp>
        <p:nvSpPr>
          <p:cNvPr id="491" name="Google Shape;491;g38ddfc77cfa_0_446"/>
          <p:cNvSpPr/>
          <p:nvPr/>
        </p:nvSpPr>
        <p:spPr>
          <a:xfrm>
            <a:off x="4920164" y="4424589"/>
            <a:ext cx="6536400" cy="3099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3"/>
              <a:buFont typeface="Inter"/>
              <a:buNone/>
            </a:pPr>
            <a:r>
              <a:rPr b="1" i="0" lang="en-US" sz="1503" u="none" cap="none" strike="noStrike">
                <a:solidFill>
                  <a:srgbClr val="002060"/>
                </a:solidFill>
              </a:rPr>
              <a:t>Organizational:</a:t>
            </a:r>
            <a:r>
              <a:rPr i="0" lang="en-US" sz="1503" u="none" cap="none" strike="noStrike">
                <a:solidFill>
                  <a:srgbClr val="002060"/>
                </a:solidFill>
              </a:rPr>
              <a:t> Change management, culture, leadership</a:t>
            </a:r>
            <a:endParaRPr i="0" sz="1503" u="none" cap="none" strike="noStrike"/>
          </a:p>
        </p:txBody>
      </p:sp>
      <p:sp>
        <p:nvSpPr>
          <p:cNvPr id="492" name="Google Shape;492;g38ddfc77cfa_0_446"/>
          <p:cNvSpPr/>
          <p:nvPr/>
        </p:nvSpPr>
        <p:spPr>
          <a:xfrm>
            <a:off x="4920164" y="4908984"/>
            <a:ext cx="6536400" cy="930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002060"/>
              </a:buClr>
              <a:buSzPts val="1503"/>
              <a:buFont typeface="Inter"/>
              <a:buNone/>
            </a:pPr>
            <a:r>
              <a:rPr i="0" lang="en-US" sz="1503" u="none" cap="none" strike="noStrike">
                <a:solidFill>
                  <a:srgbClr val="002060"/>
                </a:solidFill>
              </a:rPr>
              <a:t>For resource-limited organizations, a phased implementation approach builds capabilities incrementally. This ensures sustainable resilience development, managing costs and complexity over time.</a:t>
            </a:r>
            <a:endParaRPr i="0" sz="1503"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38ddfc77cfa_0_46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99" name="Google Shape;499;g38ddfc77cfa_0_46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00" name="Google Shape;500;g38ddfc77cfa_0_461"/>
          <p:cNvSpPr/>
          <p:nvPr/>
        </p:nvSpPr>
        <p:spPr>
          <a:xfrm>
            <a:off x="158937" y="329587"/>
            <a:ext cx="6326700" cy="11397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D1282E"/>
              </a:buClr>
              <a:buSzPts val="3549"/>
              <a:buFont typeface="Nunito Sans"/>
              <a:buNone/>
            </a:pPr>
            <a:r>
              <a:rPr i="0" lang="en-US" sz="3548" u="none" cap="none" strike="noStrike">
                <a:solidFill>
                  <a:srgbClr val="D1282E"/>
                </a:solidFill>
              </a:rPr>
              <a:t>Decision Frameworks for Strategy Selection</a:t>
            </a:r>
            <a:endParaRPr i="0" sz="3548" u="none" cap="none" strike="noStrike"/>
          </a:p>
        </p:txBody>
      </p:sp>
      <p:sp>
        <p:nvSpPr>
          <p:cNvPr id="501" name="Google Shape;501;g38ddfc77cfa_0_461"/>
          <p:cNvSpPr/>
          <p:nvPr/>
        </p:nvSpPr>
        <p:spPr>
          <a:xfrm>
            <a:off x="158937" y="1651808"/>
            <a:ext cx="6326700" cy="8754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93"/>
              <a:buFont typeface="Inter"/>
              <a:buNone/>
            </a:pPr>
            <a:r>
              <a:rPr i="0" lang="en-US" sz="1392" u="none" cap="none" strike="noStrike">
                <a:solidFill>
                  <a:srgbClr val="002060"/>
                </a:solidFill>
              </a:rPr>
              <a:t>Structured frameworks provide consistent evaluation criteria for resilience strategy. They ensure decisions are traceable, repeatable, and aligned with industry best practices and certification requirements.</a:t>
            </a:r>
            <a:endParaRPr i="0" sz="1392" u="none" cap="none" strike="noStrike"/>
          </a:p>
        </p:txBody>
      </p:sp>
      <p:sp>
        <p:nvSpPr>
          <p:cNvPr id="502" name="Google Shape;502;g38ddfc77cfa_0_461"/>
          <p:cNvSpPr/>
          <p:nvPr/>
        </p:nvSpPr>
        <p:spPr>
          <a:xfrm>
            <a:off x="158938" y="2709607"/>
            <a:ext cx="3230100" cy="342000"/>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D1282E"/>
              </a:buClr>
              <a:buSzPts val="2111"/>
              <a:buFont typeface="Nunito Sans"/>
              <a:buNone/>
            </a:pPr>
            <a:r>
              <a:rPr i="0" lang="en-US" sz="2111" u="none" cap="none" strike="noStrike">
                <a:solidFill>
                  <a:srgbClr val="D1282E"/>
                </a:solidFill>
              </a:rPr>
              <a:t>Key Framework Standards</a:t>
            </a:r>
            <a:endParaRPr i="0" sz="2111" u="none" cap="none" strike="noStrike"/>
          </a:p>
        </p:txBody>
      </p:sp>
      <p:sp>
        <p:nvSpPr>
          <p:cNvPr id="503" name="Google Shape;503;g38ddfc77cfa_0_461"/>
          <p:cNvSpPr/>
          <p:nvPr/>
        </p:nvSpPr>
        <p:spPr>
          <a:xfrm>
            <a:off x="158937" y="3233961"/>
            <a:ext cx="6326700" cy="5835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93"/>
              <a:buFont typeface="Inter"/>
              <a:buNone/>
            </a:pPr>
            <a:r>
              <a:rPr b="1" i="0" lang="en-US" sz="1392" u="none" cap="none" strike="noStrike">
                <a:solidFill>
                  <a:srgbClr val="002060"/>
                </a:solidFill>
              </a:rPr>
              <a:t>ISO 22301:</a:t>
            </a:r>
            <a:r>
              <a:rPr i="0" lang="en-US" sz="1392" u="none" cap="none" strike="noStrike">
                <a:solidFill>
                  <a:srgbClr val="002060"/>
                </a:solidFill>
              </a:rPr>
              <a:t> International standard for Business Continuity Management Systems.</a:t>
            </a:r>
            <a:endParaRPr i="0" sz="1392" u="none" cap="none" strike="noStrike"/>
          </a:p>
        </p:txBody>
      </p:sp>
      <p:sp>
        <p:nvSpPr>
          <p:cNvPr id="504" name="Google Shape;504;g38ddfc77cfa_0_461"/>
          <p:cNvSpPr/>
          <p:nvPr/>
        </p:nvSpPr>
        <p:spPr>
          <a:xfrm>
            <a:off x="158937" y="3881326"/>
            <a:ext cx="6326700" cy="5835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93"/>
              <a:buFont typeface="Inter"/>
              <a:buNone/>
            </a:pPr>
            <a:r>
              <a:rPr b="1" i="0" lang="en-US" sz="1392" u="none" cap="none" strike="noStrike">
                <a:solidFill>
                  <a:srgbClr val="002060"/>
                </a:solidFill>
              </a:rPr>
              <a:t>NIST SP 800-34:</a:t>
            </a:r>
            <a:r>
              <a:rPr i="0" lang="en-US" sz="1392" u="none" cap="none" strike="noStrike">
                <a:solidFill>
                  <a:srgbClr val="002060"/>
                </a:solidFill>
              </a:rPr>
              <a:t> Contingency planning guide for strategy selection and implementation.</a:t>
            </a:r>
            <a:endParaRPr i="0" sz="1392" u="none" cap="none" strike="noStrike"/>
          </a:p>
        </p:txBody>
      </p:sp>
      <p:sp>
        <p:nvSpPr>
          <p:cNvPr id="505" name="Google Shape;505;g38ddfc77cfa_0_461"/>
          <p:cNvSpPr/>
          <p:nvPr/>
        </p:nvSpPr>
        <p:spPr>
          <a:xfrm>
            <a:off x="158937" y="4528691"/>
            <a:ext cx="6326700" cy="5835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93"/>
              <a:buFont typeface="Inter"/>
              <a:buNone/>
            </a:pPr>
            <a:r>
              <a:rPr b="1" i="0" lang="en-US" sz="1392" u="none" cap="none" strike="noStrike">
                <a:solidFill>
                  <a:srgbClr val="002060"/>
                </a:solidFill>
              </a:rPr>
              <a:t>DRI Professional Practices:</a:t>
            </a:r>
            <a:r>
              <a:rPr i="0" lang="en-US" sz="1392" u="none" cap="none" strike="noStrike">
                <a:solidFill>
                  <a:srgbClr val="002060"/>
                </a:solidFill>
              </a:rPr>
              <a:t> Industry-recognized practices for certification.</a:t>
            </a:r>
            <a:endParaRPr i="0" sz="1392" u="none" cap="none" strike="noStrike"/>
          </a:p>
        </p:txBody>
      </p:sp>
      <p:sp>
        <p:nvSpPr>
          <p:cNvPr id="506" name="Google Shape;506;g38ddfc77cfa_0_461"/>
          <p:cNvSpPr/>
          <p:nvPr/>
        </p:nvSpPr>
        <p:spPr>
          <a:xfrm>
            <a:off x="158937" y="5176057"/>
            <a:ext cx="6326700" cy="5835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93"/>
              <a:buFont typeface="Inter"/>
              <a:buNone/>
            </a:pPr>
            <a:r>
              <a:rPr b="1" i="0" lang="en-US" sz="1392" u="none" cap="none" strike="noStrike">
                <a:solidFill>
                  <a:srgbClr val="002060"/>
                </a:solidFill>
              </a:rPr>
              <a:t>Organizational Standards:</a:t>
            </a:r>
            <a:r>
              <a:rPr i="0" lang="en-US" sz="1392" u="none" cap="none" strike="noStrike">
                <a:solidFill>
                  <a:srgbClr val="002060"/>
                </a:solidFill>
              </a:rPr>
              <a:t> Internal frameworks adapted to specific business contexts.</a:t>
            </a:r>
            <a:endParaRPr i="0" sz="1392" u="none" cap="none" strike="noStrike"/>
          </a:p>
        </p:txBody>
      </p:sp>
      <p:pic>
        <p:nvPicPr>
          <p:cNvPr descr="preencoded.png" id="507" name="Google Shape;507;g38ddfc77cfa_0_461"/>
          <p:cNvPicPr preferRelativeResize="0"/>
          <p:nvPr/>
        </p:nvPicPr>
        <p:blipFill rotWithShape="1">
          <a:blip r:embed="rId3">
            <a:alphaModFix/>
          </a:blip>
          <a:srcRect b="0" l="0" r="0" t="0"/>
          <a:stretch/>
        </p:blipFill>
        <p:spPr>
          <a:xfrm>
            <a:off x="7035351" y="662226"/>
            <a:ext cx="4436751" cy="4436751"/>
          </a:xfrm>
          <a:prstGeom prst="rect">
            <a:avLst/>
          </a:prstGeom>
          <a:noFill/>
          <a:ln>
            <a:noFill/>
          </a:ln>
        </p:spPr>
      </p:pic>
      <p:sp>
        <p:nvSpPr>
          <p:cNvPr id="508" name="Google Shape;508;g38ddfc77cfa_0_461"/>
          <p:cNvSpPr/>
          <p:nvPr/>
        </p:nvSpPr>
        <p:spPr>
          <a:xfrm>
            <a:off x="6937552" y="5653024"/>
            <a:ext cx="5095500" cy="8754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93"/>
              <a:buFont typeface="Inter"/>
              <a:buNone/>
            </a:pPr>
            <a:r>
              <a:rPr b="0" i="0" lang="en-US" sz="1392" u="none" cap="none" strike="noStrike">
                <a:solidFill>
                  <a:srgbClr val="002060"/>
                </a:solidFill>
                <a:latin typeface="Inter"/>
                <a:ea typeface="Inter"/>
                <a:cs typeface="Inter"/>
                <a:sym typeface="Inter"/>
              </a:rPr>
              <a:t>DRI certifications emphasize structured assessment, integrating cybersecurity and business continuity for robust resilience program management.</a:t>
            </a:r>
            <a:endParaRPr b="0" i="0" sz="1392" u="none" cap="none" strike="noStrike"/>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38ddfc77cfa_0_47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15" name="Google Shape;515;g38ddfc77cfa_0_47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16" name="Google Shape;516;g38ddfc77cfa_0_477"/>
          <p:cNvPicPr preferRelativeResize="0"/>
          <p:nvPr/>
        </p:nvPicPr>
        <p:blipFill rotWithShape="1">
          <a:blip r:embed="rId3">
            <a:alphaModFix/>
          </a:blip>
          <a:srcRect b="0" l="0" r="0" t="0"/>
          <a:stretch/>
        </p:blipFill>
        <p:spPr>
          <a:xfrm>
            <a:off x="84188" y="643611"/>
            <a:ext cx="4492218" cy="4492218"/>
          </a:xfrm>
          <a:prstGeom prst="rect">
            <a:avLst/>
          </a:prstGeom>
          <a:noFill/>
          <a:ln>
            <a:noFill/>
          </a:ln>
        </p:spPr>
      </p:pic>
      <p:sp>
        <p:nvSpPr>
          <p:cNvPr id="517" name="Google Shape;517;g38ddfc77cfa_0_477"/>
          <p:cNvSpPr/>
          <p:nvPr/>
        </p:nvSpPr>
        <p:spPr>
          <a:xfrm>
            <a:off x="5032603" y="74449"/>
            <a:ext cx="6954900" cy="1108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D1282E"/>
              </a:buClr>
              <a:buSzPts val="3453"/>
              <a:buFont typeface="Nunito Sans"/>
              <a:buNone/>
            </a:pPr>
            <a:r>
              <a:rPr i="0" lang="en-US" sz="3453" u="none" cap="none" strike="noStrike">
                <a:solidFill>
                  <a:srgbClr val="D1282E"/>
                </a:solidFill>
              </a:rPr>
              <a:t>Integrating BIA Results into Strategy Decisions</a:t>
            </a:r>
            <a:endParaRPr i="0" sz="3453" u="none" cap="none" strike="noStrike"/>
          </a:p>
        </p:txBody>
      </p:sp>
      <p:sp>
        <p:nvSpPr>
          <p:cNvPr id="518" name="Google Shape;518;g38ddfc77cfa_0_477"/>
          <p:cNvSpPr/>
          <p:nvPr/>
        </p:nvSpPr>
        <p:spPr>
          <a:xfrm>
            <a:off x="5032603" y="1360734"/>
            <a:ext cx="6954900" cy="5679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90"/>
              <a:buFont typeface="Inter"/>
              <a:buNone/>
            </a:pPr>
            <a:r>
              <a:rPr i="0" lang="en-US" sz="1390" u="none" cap="none" strike="noStrike">
                <a:solidFill>
                  <a:srgbClr val="002060"/>
                </a:solidFill>
              </a:rPr>
              <a:t>BIA results form the core foundation for strategic resilience decisions, guiding investment and prioritization based on organizational functions.</a:t>
            </a:r>
            <a:endParaRPr i="0" sz="1390" u="none" cap="none" strike="noStrike"/>
          </a:p>
        </p:txBody>
      </p:sp>
      <p:sp>
        <p:nvSpPr>
          <p:cNvPr id="519" name="Google Shape;519;g38ddfc77cfa_0_477"/>
          <p:cNvSpPr/>
          <p:nvPr/>
        </p:nvSpPr>
        <p:spPr>
          <a:xfrm>
            <a:off x="5032603" y="2106022"/>
            <a:ext cx="3501000" cy="3327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D1282E"/>
              </a:buClr>
              <a:buSzPts val="2063"/>
              <a:buFont typeface="Nunito Sans"/>
              <a:buNone/>
            </a:pPr>
            <a:r>
              <a:rPr i="0" lang="en-US" sz="2062" u="none" cap="none" strike="noStrike">
                <a:solidFill>
                  <a:srgbClr val="D1282E"/>
                </a:solidFill>
              </a:rPr>
              <a:t>Key BIA Integration Elements</a:t>
            </a:r>
            <a:endParaRPr i="0" sz="2062" u="none" cap="none" strike="noStrike"/>
          </a:p>
        </p:txBody>
      </p:sp>
      <p:sp>
        <p:nvSpPr>
          <p:cNvPr id="520" name="Google Shape;520;g38ddfc77cfa_0_477"/>
          <p:cNvSpPr/>
          <p:nvPr/>
        </p:nvSpPr>
        <p:spPr>
          <a:xfrm>
            <a:off x="5032603" y="2616158"/>
            <a:ext cx="6954900" cy="5679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90"/>
              <a:buFont typeface="Inter"/>
              <a:buNone/>
            </a:pPr>
            <a:r>
              <a:rPr b="1" i="0" lang="en-US" sz="1390" u="none" cap="none" strike="noStrike">
                <a:solidFill>
                  <a:srgbClr val="002060"/>
                </a:solidFill>
              </a:rPr>
              <a:t>Recovery Time Objectives (RTO):</a:t>
            </a:r>
            <a:r>
              <a:rPr i="0" lang="en-US" sz="1390" u="none" cap="none" strike="noStrike">
                <a:solidFill>
                  <a:srgbClr val="002060"/>
                </a:solidFill>
              </a:rPr>
              <a:t> Maximum acceptable downtime drives recovery urgency.</a:t>
            </a:r>
            <a:endParaRPr i="0" sz="1390" u="none" cap="none" strike="noStrike"/>
          </a:p>
        </p:txBody>
      </p:sp>
      <p:sp>
        <p:nvSpPr>
          <p:cNvPr id="521" name="Google Shape;521;g38ddfc77cfa_0_477"/>
          <p:cNvSpPr/>
          <p:nvPr/>
        </p:nvSpPr>
        <p:spPr>
          <a:xfrm>
            <a:off x="5032603" y="3246112"/>
            <a:ext cx="6954900" cy="5679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90"/>
              <a:buFont typeface="Inter"/>
              <a:buNone/>
            </a:pPr>
            <a:r>
              <a:rPr b="1" i="0" lang="en-US" sz="1390" u="none" cap="none" strike="noStrike">
                <a:solidFill>
                  <a:srgbClr val="002060"/>
                </a:solidFill>
              </a:rPr>
              <a:t>Recovery Point Objectives (RPO):</a:t>
            </a:r>
            <a:r>
              <a:rPr i="0" lang="en-US" sz="1390" u="none" cap="none" strike="noStrike">
                <a:solidFill>
                  <a:srgbClr val="002060"/>
                </a:solidFill>
              </a:rPr>
              <a:t> Data loss tolerance shapes backup and replication strategies.</a:t>
            </a:r>
            <a:endParaRPr i="0" sz="1390" u="none" cap="none" strike="noStrike"/>
          </a:p>
        </p:txBody>
      </p:sp>
      <p:sp>
        <p:nvSpPr>
          <p:cNvPr id="522" name="Google Shape;522;g38ddfc77cfa_0_477"/>
          <p:cNvSpPr/>
          <p:nvPr/>
        </p:nvSpPr>
        <p:spPr>
          <a:xfrm>
            <a:off x="5032603" y="3876066"/>
            <a:ext cx="6954900" cy="2838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90"/>
              <a:buFont typeface="Inter"/>
              <a:buNone/>
            </a:pPr>
            <a:r>
              <a:rPr b="1" i="0" lang="en-US" sz="1390" u="none" cap="none" strike="noStrike">
                <a:solidFill>
                  <a:srgbClr val="002060"/>
                </a:solidFill>
              </a:rPr>
              <a:t>Recovery Sequence:</a:t>
            </a:r>
            <a:r>
              <a:rPr i="0" lang="en-US" sz="1390" u="none" cap="none" strike="noStrike">
                <a:solidFill>
                  <a:srgbClr val="002060"/>
                </a:solidFill>
              </a:rPr>
              <a:t> Process dependencies guide restoration priorities.</a:t>
            </a:r>
            <a:endParaRPr i="0" sz="1390" u="none" cap="none" strike="noStrike"/>
          </a:p>
        </p:txBody>
      </p:sp>
      <p:sp>
        <p:nvSpPr>
          <p:cNvPr id="523" name="Google Shape;523;g38ddfc77cfa_0_477"/>
          <p:cNvSpPr/>
          <p:nvPr/>
        </p:nvSpPr>
        <p:spPr>
          <a:xfrm>
            <a:off x="5032603" y="4222066"/>
            <a:ext cx="6954900" cy="5679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90"/>
              <a:buFont typeface="Inter"/>
              <a:buNone/>
            </a:pPr>
            <a:r>
              <a:rPr b="1" i="0" lang="en-US" sz="1390" u="none" cap="none" strike="noStrike">
                <a:solidFill>
                  <a:srgbClr val="002060"/>
                </a:solidFill>
              </a:rPr>
              <a:t>Impact Thresholds:</a:t>
            </a:r>
            <a:r>
              <a:rPr i="0" lang="en-US" sz="1390" u="none" cap="none" strike="noStrike">
                <a:solidFill>
                  <a:srgbClr val="002060"/>
                </a:solidFill>
              </a:rPr>
              <a:t> Financial and operational impact justify protection investments.</a:t>
            </a:r>
            <a:endParaRPr i="0" sz="1390" u="none" cap="none" strike="noStrike"/>
          </a:p>
        </p:txBody>
      </p:sp>
      <p:sp>
        <p:nvSpPr>
          <p:cNvPr id="524" name="Google Shape;524;g38ddfc77cfa_0_477"/>
          <p:cNvSpPr/>
          <p:nvPr/>
        </p:nvSpPr>
        <p:spPr>
          <a:xfrm>
            <a:off x="5032603" y="4852020"/>
            <a:ext cx="6954900" cy="2838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90"/>
              <a:buFont typeface="Inter"/>
              <a:buNone/>
            </a:pPr>
            <a:r>
              <a:rPr b="1" i="0" lang="en-US" sz="1390" u="none" cap="none" strike="noStrike">
                <a:solidFill>
                  <a:srgbClr val="002060"/>
                </a:solidFill>
              </a:rPr>
              <a:t>Dependency Mapping:</a:t>
            </a:r>
            <a:r>
              <a:rPr i="0" lang="en-US" sz="1390" u="none" cap="none" strike="noStrike">
                <a:solidFill>
                  <a:srgbClr val="002060"/>
                </a:solidFill>
              </a:rPr>
              <a:t> Critical relationships inform strategy scope.</a:t>
            </a:r>
            <a:endParaRPr i="0" sz="1390" u="none" cap="none" strike="noStrike"/>
          </a:p>
        </p:txBody>
      </p:sp>
      <p:sp>
        <p:nvSpPr>
          <p:cNvPr id="525" name="Google Shape;525;g38ddfc77cfa_0_477"/>
          <p:cNvSpPr/>
          <p:nvPr/>
        </p:nvSpPr>
        <p:spPr>
          <a:xfrm>
            <a:off x="5032603" y="5295625"/>
            <a:ext cx="6954900" cy="8520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390"/>
              <a:buFont typeface="Inter"/>
              <a:buNone/>
            </a:pPr>
            <a:r>
              <a:rPr i="0" lang="en-US" sz="1390" u="none" cap="none" strike="noStrike">
                <a:solidFill>
                  <a:srgbClr val="002060"/>
                </a:solidFill>
              </a:rPr>
              <a:t>BIA provides a quantitative basis for strategy selection, linking business needs to resilience capabilities and ensuring investments align with risk management and continuity priorities.</a:t>
            </a:r>
            <a:endParaRPr i="0" sz="139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38ddfc77cfa_0_49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32" name="Google Shape;532;g38ddfc77cfa_0_49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33" name="Google Shape;533;g38ddfc77cfa_0_493"/>
          <p:cNvSpPr/>
          <p:nvPr/>
        </p:nvSpPr>
        <p:spPr>
          <a:xfrm>
            <a:off x="251424" y="346524"/>
            <a:ext cx="5477100" cy="1207800"/>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D1282E"/>
              </a:buClr>
              <a:buSzPts val="3799"/>
              <a:buFont typeface="Nunito Sans"/>
              <a:buNone/>
            </a:pPr>
            <a:r>
              <a:rPr i="0" lang="en-US" sz="3799" u="none" cap="none" strike="noStrike">
                <a:solidFill>
                  <a:srgbClr val="D1282E"/>
                </a:solidFill>
              </a:rPr>
              <a:t>Scenario-Based Evaluation</a:t>
            </a:r>
            <a:endParaRPr i="0" sz="3799" u="none" cap="none" strike="noStrike"/>
          </a:p>
        </p:txBody>
      </p:sp>
      <p:sp>
        <p:nvSpPr>
          <p:cNvPr id="534" name="Google Shape;534;g38ddfc77cfa_0_493"/>
          <p:cNvSpPr/>
          <p:nvPr/>
        </p:nvSpPr>
        <p:spPr>
          <a:xfrm>
            <a:off x="251424" y="1747674"/>
            <a:ext cx="5477100" cy="927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5"/>
              <a:buFont typeface="Inter"/>
              <a:buNone/>
            </a:pPr>
            <a:r>
              <a:rPr i="0" lang="en-US" sz="1484" u="none" cap="none" strike="noStrike">
                <a:solidFill>
                  <a:srgbClr val="002060"/>
                </a:solidFill>
              </a:rPr>
              <a:t>Scenario-based evaluation tests strategy performance using realistic threat situations, identifying weaknesses and improving resilience approaches.</a:t>
            </a:r>
            <a:endParaRPr i="0" sz="1484" u="none" cap="none" strike="noStrike"/>
          </a:p>
        </p:txBody>
      </p:sp>
      <p:sp>
        <p:nvSpPr>
          <p:cNvPr id="535" name="Google Shape;535;g38ddfc77cfa_0_493"/>
          <p:cNvSpPr/>
          <p:nvPr/>
        </p:nvSpPr>
        <p:spPr>
          <a:xfrm>
            <a:off x="251424" y="2849336"/>
            <a:ext cx="5477100" cy="618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5"/>
              <a:buFont typeface="Inter"/>
              <a:buNone/>
            </a:pPr>
            <a:r>
              <a:rPr b="1" i="0" lang="en-US" sz="1484" u="none" cap="none" strike="noStrike">
                <a:solidFill>
                  <a:srgbClr val="002060"/>
                </a:solidFill>
              </a:rPr>
              <a:t>Strategy Validation:</a:t>
            </a:r>
            <a:r>
              <a:rPr i="0" lang="en-US" sz="1484" u="none" cap="none" strike="noStrike">
                <a:solidFill>
                  <a:srgbClr val="002060"/>
                </a:solidFill>
              </a:rPr>
              <a:t> Confirms effectiveness under realistic threats.</a:t>
            </a:r>
            <a:endParaRPr i="0" sz="1484" u="none" cap="none" strike="noStrike"/>
          </a:p>
        </p:txBody>
      </p:sp>
      <p:sp>
        <p:nvSpPr>
          <p:cNvPr id="536" name="Google Shape;536;g38ddfc77cfa_0_493"/>
          <p:cNvSpPr/>
          <p:nvPr/>
        </p:nvSpPr>
        <p:spPr>
          <a:xfrm>
            <a:off x="251424" y="3535457"/>
            <a:ext cx="5477100" cy="618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5"/>
              <a:buFont typeface="Inter"/>
              <a:buNone/>
            </a:pPr>
            <a:r>
              <a:rPr b="1" i="0" lang="en-US" sz="1484" u="none" cap="none" strike="noStrike">
                <a:solidFill>
                  <a:srgbClr val="002060"/>
                </a:solidFill>
              </a:rPr>
              <a:t>Weakness Identification:</a:t>
            </a:r>
            <a:r>
              <a:rPr i="0" lang="en-US" sz="1484" u="none" cap="none" strike="noStrike">
                <a:solidFill>
                  <a:srgbClr val="002060"/>
                </a:solidFill>
              </a:rPr>
              <a:t> Reveals vulnerabilities and misaligned responses.</a:t>
            </a:r>
            <a:endParaRPr i="0" sz="1484" u="none" cap="none" strike="noStrike"/>
          </a:p>
        </p:txBody>
      </p:sp>
      <p:sp>
        <p:nvSpPr>
          <p:cNvPr id="537" name="Google Shape;537;g38ddfc77cfa_0_493"/>
          <p:cNvSpPr/>
          <p:nvPr/>
        </p:nvSpPr>
        <p:spPr>
          <a:xfrm>
            <a:off x="251424" y="4221578"/>
            <a:ext cx="5477100" cy="618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5"/>
              <a:buFont typeface="Inter"/>
              <a:buNone/>
            </a:pPr>
            <a:r>
              <a:rPr b="1" i="0" lang="en-US" sz="1484" u="none" cap="none" strike="noStrike">
                <a:solidFill>
                  <a:srgbClr val="002060"/>
                </a:solidFill>
              </a:rPr>
              <a:t>Resource Verification:</a:t>
            </a:r>
            <a:r>
              <a:rPr i="0" lang="en-US" sz="1484" u="none" cap="none" strike="noStrike">
                <a:solidFill>
                  <a:srgbClr val="002060"/>
                </a:solidFill>
              </a:rPr>
              <a:t> Tests sufficiency of allocated resources.</a:t>
            </a:r>
            <a:endParaRPr i="0" sz="1484" u="none" cap="none" strike="noStrike"/>
          </a:p>
        </p:txBody>
      </p:sp>
      <p:sp>
        <p:nvSpPr>
          <p:cNvPr id="538" name="Google Shape;538;g38ddfc77cfa_0_493"/>
          <p:cNvSpPr/>
          <p:nvPr/>
        </p:nvSpPr>
        <p:spPr>
          <a:xfrm>
            <a:off x="251424" y="4907699"/>
            <a:ext cx="5477100" cy="618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5"/>
              <a:buFont typeface="Inter"/>
              <a:buNone/>
            </a:pPr>
            <a:r>
              <a:rPr b="1" i="0" lang="en-US" sz="1484" u="none" cap="none" strike="noStrike">
                <a:solidFill>
                  <a:srgbClr val="002060"/>
                </a:solidFill>
              </a:rPr>
              <a:t>Integration Testing:</a:t>
            </a:r>
            <a:r>
              <a:rPr i="0" lang="en-US" sz="1484" u="none" cap="none" strike="noStrike">
                <a:solidFill>
                  <a:srgbClr val="002060"/>
                </a:solidFill>
              </a:rPr>
              <a:t> Evaluates coordination across functions.</a:t>
            </a:r>
            <a:endParaRPr i="0" sz="1484" u="none" cap="none" strike="noStrike"/>
          </a:p>
        </p:txBody>
      </p:sp>
      <p:sp>
        <p:nvSpPr>
          <p:cNvPr id="539" name="Google Shape;539;g38ddfc77cfa_0_493"/>
          <p:cNvSpPr/>
          <p:nvPr/>
        </p:nvSpPr>
        <p:spPr>
          <a:xfrm>
            <a:off x="251424" y="5593819"/>
            <a:ext cx="5477100" cy="6186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5"/>
              <a:buFont typeface="Inter"/>
              <a:buNone/>
            </a:pPr>
            <a:r>
              <a:rPr b="1" i="0" lang="en-US" sz="1484" u="none" cap="none" strike="noStrike">
                <a:solidFill>
                  <a:srgbClr val="002060"/>
                </a:solidFill>
              </a:rPr>
              <a:t>Adaptability Assessment:</a:t>
            </a:r>
            <a:r>
              <a:rPr i="0" lang="en-US" sz="1484" u="none" cap="none" strike="noStrike">
                <a:solidFill>
                  <a:srgbClr val="002060"/>
                </a:solidFill>
              </a:rPr>
              <a:t> Measures flexibility in varying incident conditions.</a:t>
            </a:r>
            <a:endParaRPr i="0" sz="1484" u="none" cap="none" strike="noStrike"/>
          </a:p>
        </p:txBody>
      </p:sp>
      <p:pic>
        <p:nvPicPr>
          <p:cNvPr descr="preencoded.png" id="540" name="Google Shape;540;g38ddfc77cfa_0_493"/>
          <p:cNvPicPr preferRelativeResize="0"/>
          <p:nvPr/>
        </p:nvPicPr>
        <p:blipFill rotWithShape="1">
          <a:blip r:embed="rId3">
            <a:alphaModFix/>
          </a:blip>
          <a:srcRect b="0" l="0" r="0" t="0"/>
          <a:stretch/>
        </p:blipFill>
        <p:spPr>
          <a:xfrm>
            <a:off x="6206458" y="370649"/>
            <a:ext cx="5476892" cy="54768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38ddfc77cfa_0_50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47" name="Google Shape;547;g38ddfc77cfa_0_50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48" name="Google Shape;548;g38ddfc77cfa_0_507"/>
          <p:cNvPicPr preferRelativeResize="0"/>
          <p:nvPr/>
        </p:nvPicPr>
        <p:blipFill rotWithShape="1">
          <a:blip r:embed="rId3">
            <a:alphaModFix/>
          </a:blip>
          <a:srcRect b="0" l="0" r="0" t="0"/>
          <a:stretch/>
        </p:blipFill>
        <p:spPr>
          <a:xfrm>
            <a:off x="501214" y="1233198"/>
            <a:ext cx="3658174" cy="3658200"/>
          </a:xfrm>
          <a:prstGeom prst="rect">
            <a:avLst/>
          </a:prstGeom>
          <a:noFill/>
          <a:ln>
            <a:noFill/>
          </a:ln>
        </p:spPr>
      </p:pic>
      <p:sp>
        <p:nvSpPr>
          <p:cNvPr id="549" name="Google Shape;549;g38ddfc77cfa_0_507"/>
          <p:cNvSpPr/>
          <p:nvPr/>
        </p:nvSpPr>
        <p:spPr>
          <a:xfrm>
            <a:off x="4796204" y="281113"/>
            <a:ext cx="5631300" cy="651600"/>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D1282E"/>
              </a:buClr>
              <a:buSzPts val="4084"/>
              <a:buFont typeface="Nunito Sans"/>
              <a:buNone/>
            </a:pPr>
            <a:r>
              <a:rPr i="0" lang="en-US" sz="4084" u="none" cap="none" strike="noStrike">
                <a:solidFill>
                  <a:srgbClr val="D1282E"/>
                </a:solidFill>
              </a:rPr>
              <a:t>Balancing Risk and Cost</a:t>
            </a:r>
            <a:endParaRPr i="0" sz="4084" u="none" cap="none" strike="noStrike"/>
          </a:p>
        </p:txBody>
      </p:sp>
      <p:sp>
        <p:nvSpPr>
          <p:cNvPr id="550" name="Google Shape;550;g38ddfc77cfa_0_507"/>
          <p:cNvSpPr/>
          <p:nvPr/>
        </p:nvSpPr>
        <p:spPr>
          <a:xfrm>
            <a:off x="4796204" y="1141071"/>
            <a:ext cx="7162500" cy="10008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96"/>
              <a:buFont typeface="Inter"/>
              <a:buNone/>
            </a:pPr>
            <a:r>
              <a:rPr i="0" lang="en-US" sz="1596" u="none" cap="none" strike="noStrike">
                <a:solidFill>
                  <a:srgbClr val="002060"/>
                </a:solidFill>
              </a:rPr>
              <a:t>Effective resilience strategies balance risk reduction with cost-effectiveness, aiming for optimal business impact reduction while maintaining organizational sustainability.</a:t>
            </a:r>
            <a:endParaRPr i="0" sz="1596" u="none" cap="none" strike="noStrike"/>
          </a:p>
        </p:txBody>
      </p:sp>
      <p:sp>
        <p:nvSpPr>
          <p:cNvPr id="551" name="Google Shape;551;g38ddfc77cfa_0_507"/>
          <p:cNvSpPr/>
          <p:nvPr/>
        </p:nvSpPr>
        <p:spPr>
          <a:xfrm>
            <a:off x="4796204" y="2350243"/>
            <a:ext cx="3990600" cy="390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2441"/>
              <a:buFont typeface="Nunito Sans"/>
              <a:buNone/>
            </a:pPr>
            <a:r>
              <a:rPr i="0" lang="en-US" sz="2441" u="none" cap="none" strike="noStrike">
                <a:solidFill>
                  <a:srgbClr val="D1282E"/>
                </a:solidFill>
              </a:rPr>
              <a:t>Risk-Cost Balance Principles</a:t>
            </a:r>
            <a:endParaRPr i="0" sz="2441" u="none" cap="none" strike="noStrike"/>
          </a:p>
        </p:txBody>
      </p:sp>
      <p:sp>
        <p:nvSpPr>
          <p:cNvPr id="552" name="Google Shape;552;g38ddfc77cfa_0_507"/>
          <p:cNvSpPr/>
          <p:nvPr/>
        </p:nvSpPr>
        <p:spPr>
          <a:xfrm>
            <a:off x="4796204" y="2949631"/>
            <a:ext cx="7162500" cy="667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96"/>
              <a:buFont typeface="Inter"/>
              <a:buNone/>
            </a:pPr>
            <a:r>
              <a:rPr b="1" i="0" lang="en-US" sz="1596" u="none" cap="none" strike="noStrike">
                <a:solidFill>
                  <a:srgbClr val="002060"/>
                </a:solidFill>
              </a:rPr>
              <a:t>Proportional Investment:</a:t>
            </a:r>
            <a:r>
              <a:rPr i="0" lang="en-US" sz="1596" u="none" cap="none" strike="noStrike">
                <a:solidFill>
                  <a:srgbClr val="002060"/>
                </a:solidFill>
              </a:rPr>
              <a:t> Align protection levels with potential business impact, not just theoretical risk.</a:t>
            </a:r>
            <a:endParaRPr i="0" sz="1596" u="none" cap="none" strike="noStrike"/>
          </a:p>
        </p:txBody>
      </p:sp>
      <p:sp>
        <p:nvSpPr>
          <p:cNvPr id="553" name="Google Shape;553;g38ddfc77cfa_0_507"/>
          <p:cNvSpPr/>
          <p:nvPr/>
        </p:nvSpPr>
        <p:spPr>
          <a:xfrm>
            <a:off x="4796204" y="3689644"/>
            <a:ext cx="7162500" cy="667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96"/>
              <a:buFont typeface="Inter"/>
              <a:buNone/>
            </a:pPr>
            <a:r>
              <a:rPr b="1" i="0" lang="en-US" sz="1596" u="none" cap="none" strike="noStrike">
                <a:solidFill>
                  <a:srgbClr val="002060"/>
                </a:solidFill>
              </a:rPr>
              <a:t>Risk Tiering:</a:t>
            </a:r>
            <a:r>
              <a:rPr i="0" lang="en-US" sz="1596" u="none" cap="none" strike="noStrike">
                <a:solidFill>
                  <a:srgbClr val="002060"/>
                </a:solidFill>
              </a:rPr>
              <a:t> Apply varied protection based on impact severity and likelihood combinations.</a:t>
            </a:r>
            <a:endParaRPr i="0" sz="1596" u="none" cap="none" strike="noStrike"/>
          </a:p>
        </p:txBody>
      </p:sp>
      <p:sp>
        <p:nvSpPr>
          <p:cNvPr id="554" name="Google Shape;554;g38ddfc77cfa_0_507"/>
          <p:cNvSpPr/>
          <p:nvPr/>
        </p:nvSpPr>
        <p:spPr>
          <a:xfrm>
            <a:off x="4796204" y="4429656"/>
            <a:ext cx="7162500" cy="667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96"/>
              <a:buFont typeface="Inter"/>
              <a:buNone/>
            </a:pPr>
            <a:r>
              <a:rPr b="1" i="0" lang="en-US" sz="1596" u="none" cap="none" strike="noStrike">
                <a:solidFill>
                  <a:srgbClr val="002060"/>
                </a:solidFill>
              </a:rPr>
              <a:t>Cost Optimization:</a:t>
            </a:r>
            <a:r>
              <a:rPr i="0" lang="en-US" sz="1596" u="none" cap="none" strike="noStrike">
                <a:solidFill>
                  <a:srgbClr val="002060"/>
                </a:solidFill>
              </a:rPr>
              <a:t> Find efficient solutions that maximize protection per investment.</a:t>
            </a:r>
            <a:endParaRPr i="0" sz="1596" u="none" cap="none" strike="noStrike"/>
          </a:p>
        </p:txBody>
      </p:sp>
      <p:sp>
        <p:nvSpPr>
          <p:cNvPr id="555" name="Google Shape;555;g38ddfc77cfa_0_507"/>
          <p:cNvSpPr/>
          <p:nvPr/>
        </p:nvSpPr>
        <p:spPr>
          <a:xfrm>
            <a:off x="4796204" y="5169669"/>
            <a:ext cx="7162500" cy="667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96"/>
              <a:buFont typeface="Inter"/>
              <a:buNone/>
            </a:pPr>
            <a:r>
              <a:rPr b="1" i="0" lang="en-US" sz="1596" u="none" cap="none" strike="noStrike">
                <a:solidFill>
                  <a:srgbClr val="002060"/>
                </a:solidFill>
              </a:rPr>
              <a:t>Acceptable Risk:</a:t>
            </a:r>
            <a:r>
              <a:rPr i="0" lang="en-US" sz="1596" u="none" cap="none" strike="noStrike">
                <a:solidFill>
                  <a:srgbClr val="002060"/>
                </a:solidFill>
              </a:rPr>
              <a:t> Acknowledge risks that may be accepted after a cost-benefit analysis.</a:t>
            </a:r>
            <a:endParaRPr i="0" sz="1596" u="none" cap="none" strike="noStrike"/>
          </a:p>
        </p:txBody>
      </p:sp>
      <p:sp>
        <p:nvSpPr>
          <p:cNvPr id="556" name="Google Shape;556;g38ddfc77cfa_0_507"/>
          <p:cNvSpPr/>
          <p:nvPr/>
        </p:nvSpPr>
        <p:spPr>
          <a:xfrm>
            <a:off x="4796204" y="5909682"/>
            <a:ext cx="7162500" cy="6672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96"/>
              <a:buFont typeface="Inter"/>
              <a:buNone/>
            </a:pPr>
            <a:r>
              <a:rPr b="1" i="0" lang="en-US" sz="1596" u="none" cap="none" strike="noStrike">
                <a:solidFill>
                  <a:srgbClr val="002060"/>
                </a:solidFill>
              </a:rPr>
              <a:t>Dynamic Adjustment:</a:t>
            </a:r>
            <a:r>
              <a:rPr i="0" lang="en-US" sz="1596" u="none" cap="none" strike="noStrike">
                <a:solidFill>
                  <a:srgbClr val="002060"/>
                </a:solidFill>
              </a:rPr>
              <a:t> Periodically reassess the balance as threat landscapes and business conditions evolve.</a:t>
            </a:r>
            <a:endParaRPr i="0" sz="1596" u="none" cap="none" strike="noStrike"/>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38ddfc77cfa_0_52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63" name="Google Shape;563;g38ddfc77cfa_0_52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64" name="Google Shape;564;g38ddfc77cfa_0_522"/>
          <p:cNvSpPr/>
          <p:nvPr/>
        </p:nvSpPr>
        <p:spPr>
          <a:xfrm>
            <a:off x="103275" y="342375"/>
            <a:ext cx="6515100" cy="616200"/>
          </a:xfrm>
          <a:prstGeom prst="rect">
            <a:avLst/>
          </a:prstGeom>
          <a:noFill/>
          <a:ln>
            <a:noFill/>
          </a:ln>
        </p:spPr>
        <p:txBody>
          <a:bodyPr anchorCtr="0" anchor="t" bIns="0" lIns="0" spcFirstLastPara="1" rIns="0" wrap="square" tIns="0">
            <a:noAutofit/>
          </a:bodyPr>
          <a:lstStyle/>
          <a:p>
            <a:pPr indent="0" lvl="0" marL="0" marR="0" rtl="0" algn="l">
              <a:lnSpc>
                <a:spcPct val="124705"/>
              </a:lnSpc>
              <a:spcBef>
                <a:spcPts val="0"/>
              </a:spcBef>
              <a:spcAft>
                <a:spcPts val="0"/>
              </a:spcAft>
              <a:buClr>
                <a:srgbClr val="D1282E"/>
              </a:buClr>
              <a:buSzPts val="3856"/>
              <a:buFont typeface="Nunito Sans"/>
              <a:buNone/>
            </a:pPr>
            <a:r>
              <a:rPr i="0" lang="en-US" sz="3855" u="none" cap="none" strike="noStrike">
                <a:solidFill>
                  <a:srgbClr val="D1282E"/>
                </a:solidFill>
              </a:rPr>
              <a:t>Tiered Strategy Options</a:t>
            </a:r>
            <a:endParaRPr i="0" sz="3855" u="none" cap="none" strike="noStrike"/>
          </a:p>
        </p:txBody>
      </p:sp>
      <p:sp>
        <p:nvSpPr>
          <p:cNvPr id="565" name="Google Shape;565;g38ddfc77cfa_0_522"/>
          <p:cNvSpPr/>
          <p:nvPr/>
        </p:nvSpPr>
        <p:spPr>
          <a:xfrm>
            <a:off x="103275" y="1353010"/>
            <a:ext cx="11681400" cy="631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Tiered resilience strategies allocate resources based on process criticality and business impact, aligning with DRI Professional Practices for efficient prioritization.</a:t>
            </a:r>
            <a:endParaRPr i="0" sz="1542" u="none" cap="none" strike="noStrike"/>
          </a:p>
        </p:txBody>
      </p:sp>
      <p:sp>
        <p:nvSpPr>
          <p:cNvPr id="566" name="Google Shape;566;g38ddfc77cfa_0_522"/>
          <p:cNvSpPr/>
          <p:nvPr/>
        </p:nvSpPr>
        <p:spPr>
          <a:xfrm>
            <a:off x="103275" y="2333824"/>
            <a:ext cx="4357800" cy="315600"/>
          </a:xfrm>
          <a:prstGeom prst="rect">
            <a:avLst/>
          </a:prstGeom>
          <a:noFill/>
          <a:ln>
            <a:noFill/>
          </a:ln>
        </p:spPr>
        <p:txBody>
          <a:bodyPr anchorCtr="0" anchor="t" bIns="0" lIns="0" spcFirstLastPara="1" rIns="0" wrap="square" tIns="0">
            <a:noAutofit/>
          </a:bodyPr>
          <a:lstStyle/>
          <a:p>
            <a:pPr indent="0" lvl="0" marL="0" marR="0" rtl="0" algn="l">
              <a:lnSpc>
                <a:spcPct val="125490"/>
              </a:lnSpc>
              <a:spcBef>
                <a:spcPts val="0"/>
              </a:spcBef>
              <a:spcAft>
                <a:spcPts val="0"/>
              </a:spcAft>
              <a:buClr>
                <a:srgbClr val="D1282E"/>
              </a:buClr>
              <a:buSzPts val="2314"/>
              <a:buFont typeface="Nunito Sans"/>
              <a:buNone/>
            </a:pPr>
            <a:r>
              <a:rPr i="0" lang="en-US" sz="2313" u="none" cap="none" strike="noStrike">
                <a:solidFill>
                  <a:srgbClr val="D1282E"/>
                </a:solidFill>
              </a:rPr>
              <a:t>Strategy Tier Framework</a:t>
            </a:r>
            <a:endParaRPr i="0" sz="2313" u="none" cap="none" strike="noStrike"/>
          </a:p>
        </p:txBody>
      </p:sp>
      <p:sp>
        <p:nvSpPr>
          <p:cNvPr id="567" name="Google Shape;567;g38ddfc77cfa_0_522"/>
          <p:cNvSpPr/>
          <p:nvPr/>
        </p:nvSpPr>
        <p:spPr>
          <a:xfrm>
            <a:off x="103275" y="2945223"/>
            <a:ext cx="11681400" cy="3467100"/>
          </a:xfrm>
          <a:prstGeom prst="roundRect">
            <a:avLst>
              <a:gd fmla="val 2389" name="adj"/>
            </a:avLst>
          </a:prstGeom>
          <a:noFill/>
          <a:ln cap="flat" cmpd="sng" w="8650">
            <a:solidFill>
              <a:srgbClr val="000000">
                <a:alpha val="7840"/>
              </a:srgbClr>
            </a:solidFill>
            <a:prstDash val="solid"/>
            <a:round/>
            <a:headEnd len="sm" w="sm" type="none"/>
            <a:tailEnd len="sm" w="sm" type="none"/>
          </a:ln>
        </p:spPr>
        <p:txBody>
          <a:bodyPr anchorCtr="0" anchor="ctr" bIns="82950" lIns="82950" spcFirstLastPara="1" rIns="82950" wrap="square" tIns="82950">
            <a:noAutofit/>
          </a:bodyPr>
          <a:lstStyle/>
          <a:p>
            <a:pPr indent="0" lvl="0" marL="0" rtl="0" algn="l">
              <a:spcBef>
                <a:spcPts val="0"/>
              </a:spcBef>
              <a:spcAft>
                <a:spcPts val="0"/>
              </a:spcAft>
              <a:buNone/>
            </a:pPr>
            <a:r>
              <a:t/>
            </a:r>
            <a:endParaRPr/>
          </a:p>
        </p:txBody>
      </p:sp>
      <p:sp>
        <p:nvSpPr>
          <p:cNvPr id="568" name="Google Shape;568;g38ddfc77cfa_0_522"/>
          <p:cNvSpPr/>
          <p:nvPr/>
        </p:nvSpPr>
        <p:spPr>
          <a:xfrm>
            <a:off x="110065" y="2952136"/>
            <a:ext cx="11667900" cy="558600"/>
          </a:xfrm>
          <a:prstGeom prst="rect">
            <a:avLst/>
          </a:prstGeom>
          <a:solidFill>
            <a:srgbClr val="FFFFFF">
              <a:alpha val="3920"/>
            </a:srgbClr>
          </a:solidFill>
          <a:ln>
            <a:noFill/>
          </a:ln>
        </p:spPr>
        <p:txBody>
          <a:bodyPr anchorCtr="0" anchor="ctr" bIns="82950" lIns="82950" spcFirstLastPara="1" rIns="82950" wrap="square" tIns="82950">
            <a:noAutofit/>
          </a:bodyPr>
          <a:lstStyle/>
          <a:p>
            <a:pPr indent="0" lvl="0" marL="0" rtl="0" algn="l">
              <a:spcBef>
                <a:spcPts val="0"/>
              </a:spcBef>
              <a:spcAft>
                <a:spcPts val="0"/>
              </a:spcAft>
              <a:buNone/>
            </a:pPr>
            <a:r>
              <a:t/>
            </a:r>
            <a:endParaRPr/>
          </a:p>
        </p:txBody>
      </p:sp>
      <p:sp>
        <p:nvSpPr>
          <p:cNvPr id="569" name="Google Shape;569;g38ddfc77cfa_0_522"/>
          <p:cNvSpPr/>
          <p:nvPr/>
        </p:nvSpPr>
        <p:spPr>
          <a:xfrm>
            <a:off x="303796" y="3077331"/>
            <a:ext cx="2426100" cy="3081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1282E"/>
              </a:buClr>
              <a:buSzPts val="1905"/>
              <a:buFont typeface="Nunito Sans"/>
              <a:buNone/>
            </a:pPr>
            <a:r>
              <a:rPr i="0" lang="en-US" sz="1905" u="none" cap="none" strike="noStrike">
                <a:solidFill>
                  <a:srgbClr val="D1282E"/>
                </a:solidFill>
              </a:rPr>
              <a:t>Tier 1: Mission-Critical</a:t>
            </a:r>
            <a:endParaRPr i="0" sz="1905" u="none" cap="none" strike="noStrike"/>
          </a:p>
        </p:txBody>
      </p:sp>
      <p:sp>
        <p:nvSpPr>
          <p:cNvPr id="570" name="Google Shape;570;g38ddfc77cfa_0_522"/>
          <p:cNvSpPr/>
          <p:nvPr/>
        </p:nvSpPr>
        <p:spPr>
          <a:xfrm>
            <a:off x="4197191" y="3077331"/>
            <a:ext cx="2421300" cy="3081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1282E"/>
              </a:buClr>
              <a:buSzPts val="1905"/>
              <a:buFont typeface="Nunito Sans"/>
              <a:buNone/>
            </a:pPr>
            <a:r>
              <a:rPr i="0" lang="en-US" sz="1905" u="none" cap="none" strike="noStrike">
                <a:solidFill>
                  <a:srgbClr val="D1282E"/>
                </a:solidFill>
              </a:rPr>
              <a:t>Tier 2: High-Impact</a:t>
            </a:r>
            <a:endParaRPr i="0" sz="1905" u="none" cap="none" strike="noStrike"/>
          </a:p>
        </p:txBody>
      </p:sp>
      <p:sp>
        <p:nvSpPr>
          <p:cNvPr id="571" name="Google Shape;571;g38ddfc77cfa_0_522"/>
          <p:cNvSpPr/>
          <p:nvPr/>
        </p:nvSpPr>
        <p:spPr>
          <a:xfrm>
            <a:off x="8086024" y="3077331"/>
            <a:ext cx="2421300" cy="3081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1282E"/>
              </a:buClr>
              <a:buSzPts val="1905"/>
              <a:buFont typeface="Nunito Sans"/>
              <a:buNone/>
            </a:pPr>
            <a:r>
              <a:rPr i="0" lang="en-US" sz="1905" u="none" cap="none" strike="noStrike">
                <a:solidFill>
                  <a:srgbClr val="D1282E"/>
                </a:solidFill>
              </a:rPr>
              <a:t>Tier 3: Supportive</a:t>
            </a:r>
            <a:endParaRPr i="0" sz="1905" u="none" cap="none" strike="noStrike"/>
          </a:p>
        </p:txBody>
      </p:sp>
      <p:sp>
        <p:nvSpPr>
          <p:cNvPr id="572" name="Google Shape;572;g38ddfc77cfa_0_522"/>
          <p:cNvSpPr/>
          <p:nvPr/>
        </p:nvSpPr>
        <p:spPr>
          <a:xfrm>
            <a:off x="110065" y="3510599"/>
            <a:ext cx="11667900" cy="565800"/>
          </a:xfrm>
          <a:prstGeom prst="rect">
            <a:avLst/>
          </a:prstGeom>
          <a:solidFill>
            <a:srgbClr val="000000">
              <a:alpha val="3920"/>
            </a:srgbClr>
          </a:solidFill>
          <a:ln>
            <a:noFill/>
          </a:ln>
        </p:spPr>
        <p:txBody>
          <a:bodyPr anchorCtr="0" anchor="ctr" bIns="82950" lIns="82950" spcFirstLastPara="1" rIns="82950" wrap="square" tIns="82950">
            <a:noAutofit/>
          </a:bodyPr>
          <a:lstStyle/>
          <a:p>
            <a:pPr indent="0" lvl="0" marL="0" rtl="0" algn="l">
              <a:spcBef>
                <a:spcPts val="0"/>
              </a:spcBef>
              <a:spcAft>
                <a:spcPts val="0"/>
              </a:spcAft>
              <a:buNone/>
            </a:pPr>
            <a:r>
              <a:t/>
            </a:r>
            <a:endParaRPr/>
          </a:p>
        </p:txBody>
      </p:sp>
      <p:sp>
        <p:nvSpPr>
          <p:cNvPr id="573" name="Google Shape;573;g38ddfc77cfa_0_522"/>
          <p:cNvSpPr/>
          <p:nvPr/>
        </p:nvSpPr>
        <p:spPr>
          <a:xfrm>
            <a:off x="303796" y="3635795"/>
            <a:ext cx="3499200" cy="31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Continuous operations</a:t>
            </a:r>
            <a:endParaRPr i="0" sz="1542" u="none" cap="none" strike="noStrike"/>
          </a:p>
        </p:txBody>
      </p:sp>
      <p:sp>
        <p:nvSpPr>
          <p:cNvPr id="574" name="Google Shape;574;g38ddfc77cfa_0_522"/>
          <p:cNvSpPr/>
          <p:nvPr/>
        </p:nvSpPr>
        <p:spPr>
          <a:xfrm>
            <a:off x="4197191" y="3635795"/>
            <a:ext cx="3495000" cy="31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Rapid recovery to minimize disruption</a:t>
            </a:r>
            <a:endParaRPr i="0" sz="1542" u="none" cap="none" strike="noStrike"/>
          </a:p>
        </p:txBody>
      </p:sp>
      <p:sp>
        <p:nvSpPr>
          <p:cNvPr id="575" name="Google Shape;575;g38ddfc77cfa_0_522"/>
          <p:cNvSpPr/>
          <p:nvPr/>
        </p:nvSpPr>
        <p:spPr>
          <a:xfrm>
            <a:off x="8086024" y="3635795"/>
            <a:ext cx="3498300" cy="31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Restored after higher-priority systems</a:t>
            </a:r>
            <a:endParaRPr i="0" sz="1542" u="none" cap="none" strike="noStrike"/>
          </a:p>
        </p:txBody>
      </p:sp>
      <p:sp>
        <p:nvSpPr>
          <p:cNvPr id="576" name="Google Shape;576;g38ddfc77cfa_0_522"/>
          <p:cNvSpPr/>
          <p:nvPr/>
        </p:nvSpPr>
        <p:spPr>
          <a:xfrm>
            <a:off x="110065" y="4076516"/>
            <a:ext cx="11667900" cy="881700"/>
          </a:xfrm>
          <a:prstGeom prst="rect">
            <a:avLst/>
          </a:prstGeom>
          <a:solidFill>
            <a:srgbClr val="FFFFFF">
              <a:alpha val="3920"/>
            </a:srgbClr>
          </a:solidFill>
          <a:ln>
            <a:noFill/>
          </a:ln>
        </p:spPr>
        <p:txBody>
          <a:bodyPr anchorCtr="0" anchor="ctr" bIns="82950" lIns="82950" spcFirstLastPara="1" rIns="82950" wrap="square" tIns="82950">
            <a:noAutofit/>
          </a:bodyPr>
          <a:lstStyle/>
          <a:p>
            <a:pPr indent="0" lvl="0" marL="0" rtl="0" algn="l">
              <a:spcBef>
                <a:spcPts val="0"/>
              </a:spcBef>
              <a:spcAft>
                <a:spcPts val="0"/>
              </a:spcAft>
              <a:buNone/>
            </a:pPr>
            <a:r>
              <a:t/>
            </a:r>
            <a:endParaRPr/>
          </a:p>
        </p:txBody>
      </p:sp>
      <p:sp>
        <p:nvSpPr>
          <p:cNvPr id="577" name="Google Shape;577;g38ddfc77cfa_0_522"/>
          <p:cNvSpPr/>
          <p:nvPr/>
        </p:nvSpPr>
        <p:spPr>
          <a:xfrm>
            <a:off x="303796" y="4201711"/>
            <a:ext cx="3499200" cy="631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Highest investment: redundancy &amp; recovery</a:t>
            </a:r>
            <a:endParaRPr i="0" sz="1542" u="none" cap="none" strike="noStrike"/>
          </a:p>
        </p:txBody>
      </p:sp>
      <p:sp>
        <p:nvSpPr>
          <p:cNvPr id="578" name="Google Shape;578;g38ddfc77cfa_0_522"/>
          <p:cNvSpPr/>
          <p:nvPr/>
        </p:nvSpPr>
        <p:spPr>
          <a:xfrm>
            <a:off x="4197191" y="4201711"/>
            <a:ext cx="3495000" cy="31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Moderate investment in recovery</a:t>
            </a:r>
            <a:endParaRPr i="0" sz="1542" u="none" cap="none" strike="noStrike"/>
          </a:p>
        </p:txBody>
      </p:sp>
      <p:sp>
        <p:nvSpPr>
          <p:cNvPr id="579" name="Google Shape;579;g38ddfc77cfa_0_522"/>
          <p:cNvSpPr/>
          <p:nvPr/>
        </p:nvSpPr>
        <p:spPr>
          <a:xfrm>
            <a:off x="8086024" y="4201711"/>
            <a:ext cx="3498300" cy="31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Basic, cost-effective recovery</a:t>
            </a:r>
            <a:endParaRPr i="0" sz="1542" u="none" cap="none" strike="noStrike"/>
          </a:p>
        </p:txBody>
      </p:sp>
      <p:sp>
        <p:nvSpPr>
          <p:cNvPr id="580" name="Google Shape;580;g38ddfc77cfa_0_522"/>
          <p:cNvSpPr/>
          <p:nvPr/>
        </p:nvSpPr>
        <p:spPr>
          <a:xfrm>
            <a:off x="110065" y="4957959"/>
            <a:ext cx="11667900" cy="881700"/>
          </a:xfrm>
          <a:prstGeom prst="rect">
            <a:avLst/>
          </a:prstGeom>
          <a:solidFill>
            <a:srgbClr val="000000">
              <a:alpha val="3920"/>
            </a:srgbClr>
          </a:solidFill>
          <a:ln>
            <a:noFill/>
          </a:ln>
        </p:spPr>
        <p:txBody>
          <a:bodyPr anchorCtr="0" anchor="ctr" bIns="82950" lIns="82950" spcFirstLastPara="1" rIns="82950" wrap="square" tIns="82950">
            <a:noAutofit/>
          </a:bodyPr>
          <a:lstStyle/>
          <a:p>
            <a:pPr indent="0" lvl="0" marL="0" rtl="0" algn="l">
              <a:spcBef>
                <a:spcPts val="0"/>
              </a:spcBef>
              <a:spcAft>
                <a:spcPts val="0"/>
              </a:spcAft>
              <a:buNone/>
            </a:pPr>
            <a:r>
              <a:t/>
            </a:r>
            <a:endParaRPr/>
          </a:p>
        </p:txBody>
      </p:sp>
      <p:sp>
        <p:nvSpPr>
          <p:cNvPr id="581" name="Google Shape;581;g38ddfc77cfa_0_522"/>
          <p:cNvSpPr/>
          <p:nvPr/>
        </p:nvSpPr>
        <p:spPr>
          <a:xfrm>
            <a:off x="303796" y="5083153"/>
            <a:ext cx="3499200" cy="631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Immediate restoration, minimal downtime</a:t>
            </a:r>
            <a:endParaRPr i="0" sz="1542" u="none" cap="none" strike="noStrike"/>
          </a:p>
        </p:txBody>
      </p:sp>
      <p:sp>
        <p:nvSpPr>
          <p:cNvPr id="582" name="Google Shape;582;g38ddfc77cfa_0_522"/>
          <p:cNvSpPr/>
          <p:nvPr/>
        </p:nvSpPr>
        <p:spPr>
          <a:xfrm>
            <a:off x="4197191" y="5083153"/>
            <a:ext cx="3495000" cy="31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Defined RTO with brief interruptions</a:t>
            </a:r>
            <a:endParaRPr i="0" sz="1542" u="none" cap="none" strike="noStrike"/>
          </a:p>
        </p:txBody>
      </p:sp>
      <p:sp>
        <p:nvSpPr>
          <p:cNvPr id="583" name="Google Shape;583;g38ddfc77cfa_0_522"/>
          <p:cNvSpPr/>
          <p:nvPr/>
        </p:nvSpPr>
        <p:spPr>
          <a:xfrm>
            <a:off x="8086024" y="5083153"/>
            <a:ext cx="3498300" cy="6312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Extended RTO with manual workarounds</a:t>
            </a:r>
            <a:endParaRPr i="0" sz="1542" u="none" cap="none" strike="noStrike"/>
          </a:p>
        </p:txBody>
      </p:sp>
      <p:sp>
        <p:nvSpPr>
          <p:cNvPr id="584" name="Google Shape;584;g38ddfc77cfa_0_522"/>
          <p:cNvSpPr/>
          <p:nvPr/>
        </p:nvSpPr>
        <p:spPr>
          <a:xfrm>
            <a:off x="110065" y="5839401"/>
            <a:ext cx="11667900" cy="565800"/>
          </a:xfrm>
          <a:prstGeom prst="rect">
            <a:avLst/>
          </a:prstGeom>
          <a:solidFill>
            <a:srgbClr val="FFFFFF">
              <a:alpha val="3920"/>
            </a:srgbClr>
          </a:solidFill>
          <a:ln>
            <a:noFill/>
          </a:ln>
        </p:spPr>
        <p:txBody>
          <a:bodyPr anchorCtr="0" anchor="ctr" bIns="82950" lIns="82950" spcFirstLastPara="1" rIns="82950" wrap="square" tIns="82950">
            <a:noAutofit/>
          </a:bodyPr>
          <a:lstStyle/>
          <a:p>
            <a:pPr indent="0" lvl="0" marL="0" rtl="0" algn="l">
              <a:spcBef>
                <a:spcPts val="0"/>
              </a:spcBef>
              <a:spcAft>
                <a:spcPts val="0"/>
              </a:spcAft>
              <a:buNone/>
            </a:pPr>
            <a:r>
              <a:t/>
            </a:r>
            <a:endParaRPr/>
          </a:p>
        </p:txBody>
      </p:sp>
      <p:sp>
        <p:nvSpPr>
          <p:cNvPr id="585" name="Google Shape;585;g38ddfc77cfa_0_522"/>
          <p:cNvSpPr/>
          <p:nvPr/>
        </p:nvSpPr>
        <p:spPr>
          <a:xfrm>
            <a:off x="303796" y="5964596"/>
            <a:ext cx="3499200" cy="31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Comprehensive testing</a:t>
            </a:r>
            <a:endParaRPr i="0" sz="1542" u="none" cap="none" strike="noStrike"/>
          </a:p>
        </p:txBody>
      </p:sp>
      <p:sp>
        <p:nvSpPr>
          <p:cNvPr id="586" name="Google Shape;586;g38ddfc77cfa_0_522"/>
          <p:cNvSpPr/>
          <p:nvPr/>
        </p:nvSpPr>
        <p:spPr>
          <a:xfrm>
            <a:off x="4197191" y="5964596"/>
            <a:ext cx="3495000" cy="31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Regular testing &amp; procedures</a:t>
            </a:r>
            <a:endParaRPr i="0" sz="1542" u="none" cap="none" strike="noStrike"/>
          </a:p>
        </p:txBody>
      </p:sp>
      <p:sp>
        <p:nvSpPr>
          <p:cNvPr id="587" name="Google Shape;587;g38ddfc77cfa_0_522"/>
          <p:cNvSpPr/>
          <p:nvPr/>
        </p:nvSpPr>
        <p:spPr>
          <a:xfrm>
            <a:off x="8086024" y="5964596"/>
            <a:ext cx="3498300" cy="3156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002060"/>
              </a:buClr>
              <a:buSzPts val="1542"/>
              <a:buFont typeface="Inter"/>
              <a:buNone/>
            </a:pPr>
            <a:r>
              <a:rPr i="0" lang="en-US" sz="1542" u="none" cap="none" strike="noStrike">
                <a:solidFill>
                  <a:srgbClr val="002060"/>
                </a:solidFill>
              </a:rPr>
              <a:t>Simplified testing</a:t>
            </a:r>
            <a:endParaRPr i="0" sz="1542" u="none" cap="none" strike="noStrike"/>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38ddfc77cfa_0_55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94" name="Google Shape;594;g38ddfc77cfa_0_55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95" name="Google Shape;595;g38ddfc77cfa_0_552"/>
          <p:cNvPicPr preferRelativeResize="0"/>
          <p:nvPr/>
        </p:nvPicPr>
        <p:blipFill rotWithShape="1">
          <a:blip r:embed="rId3">
            <a:alphaModFix/>
          </a:blip>
          <a:srcRect b="0" l="0" r="0" t="0"/>
          <a:stretch/>
        </p:blipFill>
        <p:spPr>
          <a:xfrm>
            <a:off x="248400" y="338316"/>
            <a:ext cx="4379612" cy="4602204"/>
          </a:xfrm>
          <a:prstGeom prst="rect">
            <a:avLst/>
          </a:prstGeom>
          <a:noFill/>
          <a:ln>
            <a:noFill/>
          </a:ln>
        </p:spPr>
      </p:pic>
      <p:sp>
        <p:nvSpPr>
          <p:cNvPr id="596" name="Google Shape;596;g38ddfc77cfa_0_552"/>
          <p:cNvSpPr/>
          <p:nvPr/>
        </p:nvSpPr>
        <p:spPr>
          <a:xfrm>
            <a:off x="248400" y="5149474"/>
            <a:ext cx="4379400" cy="891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429"/>
              <a:buFont typeface="Inter"/>
              <a:buNone/>
            </a:pPr>
            <a:r>
              <a:rPr b="0" i="0" lang="en-US" sz="1428" u="none" cap="none" strike="noStrike">
                <a:solidFill>
                  <a:srgbClr val="002060"/>
                </a:solidFill>
                <a:latin typeface="Inter"/>
                <a:ea typeface="Inter"/>
                <a:cs typeface="Inter"/>
                <a:sym typeface="Inter"/>
              </a:rPr>
              <a:t>Shared ownership and robust governance are vital for sustainable resilience, ensuring accountability and alignment with organizational objectives.</a:t>
            </a:r>
            <a:endParaRPr b="0" i="0" sz="1428" u="none" cap="none" strike="noStrike"/>
          </a:p>
        </p:txBody>
      </p:sp>
      <p:sp>
        <p:nvSpPr>
          <p:cNvPr id="597" name="Google Shape;597;g38ddfc77cfa_0_552"/>
          <p:cNvSpPr/>
          <p:nvPr/>
        </p:nvSpPr>
        <p:spPr>
          <a:xfrm>
            <a:off x="5065807" y="315050"/>
            <a:ext cx="6785100" cy="11610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D1282E"/>
              </a:buClr>
              <a:buSzPts val="3641"/>
              <a:buFont typeface="Nunito Sans"/>
              <a:buNone/>
            </a:pPr>
            <a:r>
              <a:rPr i="0" lang="en-US" sz="3640" u="none" cap="none" strike="noStrike">
                <a:solidFill>
                  <a:srgbClr val="D1282E"/>
                </a:solidFill>
              </a:rPr>
              <a:t>Collaboration in Strategy Development</a:t>
            </a:r>
            <a:endParaRPr i="0" sz="3640" u="none" cap="none" strike="noStrike"/>
          </a:p>
        </p:txBody>
      </p:sp>
      <p:sp>
        <p:nvSpPr>
          <p:cNvPr id="598" name="Google Shape;598;g38ddfc77cfa_0_552"/>
          <p:cNvSpPr/>
          <p:nvPr/>
        </p:nvSpPr>
        <p:spPr>
          <a:xfrm>
            <a:off x="5065807" y="1661823"/>
            <a:ext cx="6785100" cy="891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429"/>
              <a:buFont typeface="Inter"/>
              <a:buNone/>
            </a:pPr>
            <a:r>
              <a:rPr i="0" lang="en-US" sz="1428" u="none" cap="none" strike="noStrike">
                <a:solidFill>
                  <a:srgbClr val="002060"/>
                </a:solidFill>
              </a:rPr>
              <a:t>Effective resilience strategies require cross-functional integration. Collaboration ensures practical, comprehensive, and sustainable outcomes by fostering shared ownership.</a:t>
            </a:r>
            <a:endParaRPr i="0" sz="1428" u="none" cap="none" strike="noStrike"/>
          </a:p>
        </p:txBody>
      </p:sp>
      <p:sp>
        <p:nvSpPr>
          <p:cNvPr id="599" name="Google Shape;599;g38ddfc77cfa_0_552"/>
          <p:cNvSpPr/>
          <p:nvPr/>
        </p:nvSpPr>
        <p:spPr>
          <a:xfrm>
            <a:off x="5065798" y="2739075"/>
            <a:ext cx="4379700" cy="348000"/>
          </a:xfrm>
          <a:prstGeom prst="rect">
            <a:avLst/>
          </a:prstGeom>
          <a:noFill/>
          <a:ln>
            <a:noFill/>
          </a:ln>
        </p:spPr>
        <p:txBody>
          <a:bodyPr anchorCtr="0" anchor="t" bIns="0" lIns="0" spcFirstLastPara="1" rIns="0" wrap="square" tIns="0">
            <a:noAutofit/>
          </a:bodyPr>
          <a:lstStyle/>
          <a:p>
            <a:pPr indent="0" lvl="0" marL="0" marR="0" rtl="0" algn="l">
              <a:lnSpc>
                <a:spcPct val="125531"/>
              </a:lnSpc>
              <a:spcBef>
                <a:spcPts val="0"/>
              </a:spcBef>
              <a:spcAft>
                <a:spcPts val="0"/>
              </a:spcAft>
              <a:buClr>
                <a:srgbClr val="D1282E"/>
              </a:buClr>
              <a:buSzPts val="2166"/>
              <a:buFont typeface="Nunito Sans"/>
              <a:buNone/>
            </a:pPr>
            <a:r>
              <a:rPr i="0" lang="en-US" sz="2166" u="none" cap="none" strike="noStrike">
                <a:solidFill>
                  <a:srgbClr val="D1282E"/>
                </a:solidFill>
              </a:rPr>
              <a:t>Key Stakeholder Involvement</a:t>
            </a:r>
            <a:endParaRPr i="0" sz="2166" u="none" cap="none" strike="noStrike"/>
          </a:p>
        </p:txBody>
      </p:sp>
      <p:sp>
        <p:nvSpPr>
          <p:cNvPr id="600" name="Google Shape;600;g38ddfc77cfa_0_552"/>
          <p:cNvSpPr/>
          <p:nvPr/>
        </p:nvSpPr>
        <p:spPr>
          <a:xfrm>
            <a:off x="5065807" y="3272969"/>
            <a:ext cx="6785100" cy="594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429"/>
              <a:buFont typeface="Inter"/>
              <a:buNone/>
            </a:pPr>
            <a:r>
              <a:rPr b="1" i="0" lang="en-US" sz="1428" u="none" cap="none" strike="noStrike">
                <a:solidFill>
                  <a:srgbClr val="002060"/>
                </a:solidFill>
              </a:rPr>
              <a:t>Executive Leadership:</a:t>
            </a:r>
            <a:r>
              <a:rPr i="0" lang="en-US" sz="1428" u="none" cap="none" strike="noStrike">
                <a:solidFill>
                  <a:srgbClr val="002060"/>
                </a:solidFill>
              </a:rPr>
              <a:t> Strategic direction, resource allocation, and governance.</a:t>
            </a:r>
            <a:endParaRPr i="0" sz="1428" u="none" cap="none" strike="noStrike"/>
          </a:p>
        </p:txBody>
      </p:sp>
      <p:sp>
        <p:nvSpPr>
          <p:cNvPr id="601" name="Google Shape;601;g38ddfc77cfa_0_552"/>
          <p:cNvSpPr/>
          <p:nvPr/>
        </p:nvSpPr>
        <p:spPr>
          <a:xfrm>
            <a:off x="5065807" y="3932308"/>
            <a:ext cx="6785100" cy="594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429"/>
              <a:buFont typeface="Inter"/>
              <a:buNone/>
            </a:pPr>
            <a:r>
              <a:rPr b="1" i="0" lang="en-US" sz="1428" u="none" cap="none" strike="noStrike">
                <a:solidFill>
                  <a:srgbClr val="002060"/>
                </a:solidFill>
              </a:rPr>
              <a:t>Human Resources:</a:t>
            </a:r>
            <a:r>
              <a:rPr i="0" lang="en-US" sz="1428" u="none" cap="none" strike="noStrike">
                <a:solidFill>
                  <a:srgbClr val="002060"/>
                </a:solidFill>
              </a:rPr>
              <a:t> Workforce planning, training, and personnel management.</a:t>
            </a:r>
            <a:endParaRPr i="0" sz="1428" u="none" cap="none" strike="noStrike"/>
          </a:p>
        </p:txBody>
      </p:sp>
      <p:sp>
        <p:nvSpPr>
          <p:cNvPr id="602" name="Google Shape;602;g38ddfc77cfa_0_552"/>
          <p:cNvSpPr/>
          <p:nvPr/>
        </p:nvSpPr>
        <p:spPr>
          <a:xfrm>
            <a:off x="5065807" y="4274148"/>
            <a:ext cx="6785100" cy="297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429"/>
              <a:buFont typeface="Inter"/>
              <a:buNone/>
            </a:pPr>
            <a:r>
              <a:rPr b="1" i="0" lang="en-US" sz="1428" u="none" cap="none" strike="noStrike">
                <a:solidFill>
                  <a:srgbClr val="002060"/>
                </a:solidFill>
              </a:rPr>
              <a:t>Information Technology:</a:t>
            </a:r>
            <a:r>
              <a:rPr i="0" lang="en-US" sz="1428" u="none" cap="none" strike="noStrike">
                <a:solidFill>
                  <a:srgbClr val="002060"/>
                </a:solidFill>
              </a:rPr>
              <a:t> Technical infrastructure and recovery capabilities.</a:t>
            </a:r>
            <a:endParaRPr i="0" sz="1428" u="none" cap="none" strike="noStrike"/>
          </a:p>
        </p:txBody>
      </p:sp>
      <p:sp>
        <p:nvSpPr>
          <p:cNvPr id="603" name="Google Shape;603;g38ddfc77cfa_0_552"/>
          <p:cNvSpPr/>
          <p:nvPr/>
        </p:nvSpPr>
        <p:spPr>
          <a:xfrm>
            <a:off x="5065807" y="4636301"/>
            <a:ext cx="6785100" cy="297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429"/>
              <a:buFont typeface="Inter"/>
              <a:buNone/>
            </a:pPr>
            <a:r>
              <a:rPr b="1" i="0" lang="en-US" sz="1428" u="none" cap="none" strike="noStrike">
                <a:solidFill>
                  <a:srgbClr val="002060"/>
                </a:solidFill>
              </a:rPr>
              <a:t>Communications:</a:t>
            </a:r>
            <a:r>
              <a:rPr i="0" lang="en-US" sz="1428" u="none" cap="none" strike="noStrike">
                <a:solidFill>
                  <a:srgbClr val="002060"/>
                </a:solidFill>
              </a:rPr>
              <a:t> Internal/external messaging and crisis communication.</a:t>
            </a:r>
            <a:endParaRPr i="0" sz="1428" u="none" cap="none" strike="noStrike"/>
          </a:p>
        </p:txBody>
      </p:sp>
      <p:sp>
        <p:nvSpPr>
          <p:cNvPr id="604" name="Google Shape;604;g38ddfc77cfa_0_552"/>
          <p:cNvSpPr/>
          <p:nvPr/>
        </p:nvSpPr>
        <p:spPr>
          <a:xfrm>
            <a:off x="5065807" y="4998455"/>
            <a:ext cx="6785100" cy="297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429"/>
              <a:buFont typeface="Inter"/>
              <a:buNone/>
            </a:pPr>
            <a:r>
              <a:rPr b="1" i="0" lang="en-US" sz="1428" u="none" cap="none" strike="noStrike">
                <a:solidFill>
                  <a:srgbClr val="002060"/>
                </a:solidFill>
              </a:rPr>
              <a:t>Operations:</a:t>
            </a:r>
            <a:r>
              <a:rPr i="0" lang="en-US" sz="1428" u="none" cap="none" strike="noStrike">
                <a:solidFill>
                  <a:srgbClr val="002060"/>
                </a:solidFill>
              </a:rPr>
              <a:t> Process knowledge and practical implementation.</a:t>
            </a:r>
            <a:endParaRPr i="0" sz="1428" u="none" cap="none" strike="noStrike"/>
          </a:p>
        </p:txBody>
      </p:sp>
      <p:sp>
        <p:nvSpPr>
          <p:cNvPr id="605" name="Google Shape;605;g38ddfc77cfa_0_552"/>
          <p:cNvSpPr/>
          <p:nvPr/>
        </p:nvSpPr>
        <p:spPr>
          <a:xfrm>
            <a:off x="5065807" y="5360610"/>
            <a:ext cx="6785100" cy="297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429"/>
              <a:buFont typeface="Inter"/>
              <a:buNone/>
            </a:pPr>
            <a:r>
              <a:rPr b="1" i="0" lang="en-US" sz="1428" u="none" cap="none" strike="noStrike">
                <a:solidFill>
                  <a:srgbClr val="002060"/>
                </a:solidFill>
              </a:rPr>
              <a:t>Finance:</a:t>
            </a:r>
            <a:r>
              <a:rPr i="0" lang="en-US" sz="1428" u="none" cap="none" strike="noStrike">
                <a:solidFill>
                  <a:srgbClr val="002060"/>
                </a:solidFill>
              </a:rPr>
              <a:t> Cost analysis, budget planning, and ROI evaluation.</a:t>
            </a:r>
            <a:endParaRPr i="0" sz="1428"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8ddfc77cfa_0_2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190" name="Google Shape;190;g38ddfc77cfa_0_2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191" name="Google Shape;191;g38ddfc77cfa_0_22"/>
          <p:cNvPicPr preferRelativeResize="0"/>
          <p:nvPr/>
        </p:nvPicPr>
        <p:blipFill rotWithShape="1">
          <a:blip r:embed="rId3">
            <a:alphaModFix/>
          </a:blip>
          <a:srcRect b="0" l="0" r="0" t="0"/>
          <a:stretch/>
        </p:blipFill>
        <p:spPr>
          <a:xfrm>
            <a:off x="223060" y="1173162"/>
            <a:ext cx="3885325" cy="3885325"/>
          </a:xfrm>
          <a:prstGeom prst="rect">
            <a:avLst/>
          </a:prstGeom>
          <a:noFill/>
          <a:ln>
            <a:noFill/>
          </a:ln>
        </p:spPr>
      </p:pic>
      <p:sp>
        <p:nvSpPr>
          <p:cNvPr id="192" name="Google Shape;192;g38ddfc77cfa_0_22"/>
          <p:cNvSpPr/>
          <p:nvPr/>
        </p:nvSpPr>
        <p:spPr>
          <a:xfrm>
            <a:off x="4486078" y="1063896"/>
            <a:ext cx="7604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What Does "Fit-for-Purpose" Mean?</a:t>
            </a:r>
            <a:endParaRPr i="0" sz="4450" u="none" cap="none" strike="noStrike"/>
          </a:p>
        </p:txBody>
      </p:sp>
      <p:sp>
        <p:nvSpPr>
          <p:cNvPr id="193" name="Google Shape;193;g38ddfc77cfa_0_22"/>
          <p:cNvSpPr/>
          <p:nvPr/>
        </p:nvSpPr>
        <p:spPr>
          <a:xfrm>
            <a:off x="4486078" y="2708268"/>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Strategy reflects actual business needs, risks, and capabilities</a:t>
            </a:r>
            <a:endParaRPr i="0" sz="1750" u="none" cap="none" strike="noStrike"/>
          </a:p>
        </p:txBody>
      </p:sp>
      <p:sp>
        <p:nvSpPr>
          <p:cNvPr id="194" name="Google Shape;194;g38ddfc77cfa_0_22"/>
          <p:cNvSpPr/>
          <p:nvPr/>
        </p:nvSpPr>
        <p:spPr>
          <a:xfrm>
            <a:off x="4486078" y="3150466"/>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Avoids unnecessary complexity or minimal coverage</a:t>
            </a:r>
            <a:endParaRPr i="0" sz="1750" u="none" cap="none" strike="noStrike"/>
          </a:p>
        </p:txBody>
      </p:sp>
      <p:sp>
        <p:nvSpPr>
          <p:cNvPr id="195" name="Google Shape;195;g38ddfc77cfa_0_22"/>
          <p:cNvSpPr/>
          <p:nvPr/>
        </p:nvSpPr>
        <p:spPr>
          <a:xfrm>
            <a:off x="4486078" y="3592664"/>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Focused on realistic, actionable outcomes</a:t>
            </a:r>
            <a:endParaRPr i="0" sz="1750" u="none" cap="none" strike="noStrike"/>
          </a:p>
        </p:txBody>
      </p:sp>
      <p:sp>
        <p:nvSpPr>
          <p:cNvPr id="196" name="Google Shape;196;g38ddfc77cfa_0_22"/>
          <p:cNvSpPr/>
          <p:nvPr/>
        </p:nvSpPr>
        <p:spPr>
          <a:xfrm>
            <a:off x="4486078" y="4034863"/>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Balances resource investment with risk exposure</a:t>
            </a:r>
            <a:endParaRPr i="0" sz="1750" u="none" cap="none" strike="noStrike"/>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38ddfc77cfa_0_56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12" name="Google Shape;612;g38ddfc77cfa_0_56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13" name="Google Shape;613;g38ddfc77cfa_0_569"/>
          <p:cNvSpPr/>
          <p:nvPr/>
        </p:nvSpPr>
        <p:spPr>
          <a:xfrm>
            <a:off x="211749" y="286074"/>
            <a:ext cx="6142200" cy="1115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492"/>
              <a:buFont typeface="Nunito Sans"/>
              <a:buNone/>
            </a:pPr>
            <a:r>
              <a:rPr i="0" lang="en-US" sz="3492" u="none" cap="none" strike="noStrike">
                <a:solidFill>
                  <a:srgbClr val="D1282E"/>
                </a:solidFill>
              </a:rPr>
              <a:t>Common Pitfalls in Strategy Selection</a:t>
            </a:r>
            <a:endParaRPr i="0" sz="3492" u="none" cap="none" strike="noStrike"/>
          </a:p>
        </p:txBody>
      </p:sp>
      <p:sp>
        <p:nvSpPr>
          <p:cNvPr id="614" name="Google Shape;614;g38ddfc77cfa_0_569"/>
          <p:cNvSpPr/>
          <p:nvPr/>
        </p:nvSpPr>
        <p:spPr>
          <a:xfrm>
            <a:off x="211749" y="1580365"/>
            <a:ext cx="6142200" cy="5709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7"/>
              <a:buFont typeface="Inter"/>
              <a:buNone/>
            </a:pPr>
            <a:r>
              <a:rPr i="0" lang="en-US" sz="1396" u="none" cap="none" strike="noStrike">
                <a:solidFill>
                  <a:srgbClr val="002060"/>
                </a:solidFill>
              </a:rPr>
              <a:t>Recognizing common pitfalls helps organizations avoid costly errors and develop more effective resilience strategies.</a:t>
            </a:r>
            <a:endParaRPr i="0" sz="1396" u="none" cap="none" strike="noStrike"/>
          </a:p>
        </p:txBody>
      </p:sp>
      <p:sp>
        <p:nvSpPr>
          <p:cNvPr id="615" name="Google Shape;615;g38ddfc77cfa_0_569"/>
          <p:cNvSpPr/>
          <p:nvPr/>
        </p:nvSpPr>
        <p:spPr>
          <a:xfrm>
            <a:off x="211749" y="2312075"/>
            <a:ext cx="6142200" cy="5709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7"/>
              <a:buFont typeface="Inter"/>
              <a:buNone/>
            </a:pPr>
            <a:r>
              <a:rPr b="1" i="0" lang="en-US" sz="1396" u="none" cap="none" strike="noStrike">
                <a:solidFill>
                  <a:srgbClr val="002060"/>
                </a:solidFill>
              </a:rPr>
              <a:t>Ignoring Cost-Benefit:</a:t>
            </a:r>
            <a:r>
              <a:rPr i="0" lang="en-US" sz="1396" u="none" cap="none" strike="noStrike">
                <a:solidFill>
                  <a:srgbClr val="002060"/>
                </a:solidFill>
              </a:rPr>
              <a:t> Pursuing maximum protection without proportional investment.</a:t>
            </a:r>
            <a:endParaRPr i="0" sz="1396" u="none" cap="none" strike="noStrike"/>
          </a:p>
        </p:txBody>
      </p:sp>
      <p:sp>
        <p:nvSpPr>
          <p:cNvPr id="616" name="Google Shape;616;g38ddfc77cfa_0_569"/>
          <p:cNvSpPr/>
          <p:nvPr/>
        </p:nvSpPr>
        <p:spPr>
          <a:xfrm>
            <a:off x="211749" y="2945656"/>
            <a:ext cx="6142200" cy="5709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7"/>
              <a:buFont typeface="Inter"/>
              <a:buNone/>
            </a:pPr>
            <a:r>
              <a:rPr b="1" i="0" lang="en-US" sz="1396" u="none" cap="none" strike="noStrike">
                <a:solidFill>
                  <a:srgbClr val="002060"/>
                </a:solidFill>
              </a:rPr>
              <a:t>Lack of Leadership Engagement:</a:t>
            </a:r>
            <a:r>
              <a:rPr i="0" lang="en-US" sz="1396" u="none" cap="none" strike="noStrike">
                <a:solidFill>
                  <a:srgbClr val="002060"/>
                </a:solidFill>
              </a:rPr>
              <a:t> Proceeding without adequate executive support.</a:t>
            </a:r>
            <a:endParaRPr i="0" sz="1396" u="none" cap="none" strike="noStrike"/>
          </a:p>
        </p:txBody>
      </p:sp>
      <p:sp>
        <p:nvSpPr>
          <p:cNvPr id="617" name="Google Shape;617;g38ddfc77cfa_0_569"/>
          <p:cNvSpPr/>
          <p:nvPr/>
        </p:nvSpPr>
        <p:spPr>
          <a:xfrm>
            <a:off x="211749" y="3579236"/>
            <a:ext cx="6142200" cy="5709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7"/>
              <a:buFont typeface="Inter"/>
              <a:buNone/>
            </a:pPr>
            <a:r>
              <a:rPr b="1" i="0" lang="en-US" sz="1396" u="none" cap="none" strike="noStrike">
                <a:solidFill>
                  <a:srgbClr val="002060"/>
                </a:solidFill>
              </a:rPr>
              <a:t>Underestimating Human Factors:</a:t>
            </a:r>
            <a:r>
              <a:rPr i="0" lang="en-US" sz="1396" u="none" cap="none" strike="noStrike">
                <a:solidFill>
                  <a:srgbClr val="002060"/>
                </a:solidFill>
              </a:rPr>
              <a:t> Overlooking change management and organizational readiness.</a:t>
            </a:r>
            <a:endParaRPr i="0" sz="1396" u="none" cap="none" strike="noStrike"/>
          </a:p>
        </p:txBody>
      </p:sp>
      <p:sp>
        <p:nvSpPr>
          <p:cNvPr id="618" name="Google Shape;618;g38ddfc77cfa_0_569"/>
          <p:cNvSpPr/>
          <p:nvPr/>
        </p:nvSpPr>
        <p:spPr>
          <a:xfrm>
            <a:off x="211749" y="4212816"/>
            <a:ext cx="6142200" cy="5709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7"/>
              <a:buFont typeface="Inter"/>
              <a:buNone/>
            </a:pPr>
            <a:r>
              <a:rPr b="1" i="0" lang="en-US" sz="1396" u="none" cap="none" strike="noStrike">
                <a:solidFill>
                  <a:srgbClr val="002060"/>
                </a:solidFill>
              </a:rPr>
              <a:t>Insufficient Testing:</a:t>
            </a:r>
            <a:r>
              <a:rPr i="0" lang="en-US" sz="1396" u="none" cap="none" strike="noStrike">
                <a:solidFill>
                  <a:srgbClr val="002060"/>
                </a:solidFill>
              </a:rPr>
              <a:t> Assuming strategies will work without proper validation.</a:t>
            </a:r>
            <a:endParaRPr i="0" sz="1396" u="none" cap="none" strike="noStrike"/>
          </a:p>
        </p:txBody>
      </p:sp>
      <p:sp>
        <p:nvSpPr>
          <p:cNvPr id="619" name="Google Shape;619;g38ddfc77cfa_0_569"/>
          <p:cNvSpPr/>
          <p:nvPr/>
        </p:nvSpPr>
        <p:spPr>
          <a:xfrm>
            <a:off x="211749" y="4846396"/>
            <a:ext cx="6142200" cy="5709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7"/>
              <a:buFont typeface="Inter"/>
              <a:buNone/>
            </a:pPr>
            <a:r>
              <a:rPr b="1" i="0" lang="en-US" sz="1396" u="none" cap="none" strike="noStrike">
                <a:solidFill>
                  <a:srgbClr val="002060"/>
                </a:solidFill>
              </a:rPr>
              <a:t>Neglecting Maintenance:</a:t>
            </a:r>
            <a:r>
              <a:rPr i="0" lang="en-US" sz="1396" u="none" cap="none" strike="noStrike">
                <a:solidFill>
                  <a:srgbClr val="002060"/>
                </a:solidFill>
              </a:rPr>
              <a:t> Failing to plan for ongoing updates and capability maintenance.</a:t>
            </a:r>
            <a:endParaRPr i="0" sz="1396" u="none" cap="none" strike="noStrike"/>
          </a:p>
        </p:txBody>
      </p:sp>
      <p:sp>
        <p:nvSpPr>
          <p:cNvPr id="620" name="Google Shape;620;g38ddfc77cfa_0_569"/>
          <p:cNvSpPr/>
          <p:nvPr/>
        </p:nvSpPr>
        <p:spPr>
          <a:xfrm>
            <a:off x="211749" y="5578106"/>
            <a:ext cx="6142200" cy="5709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7"/>
              <a:buFont typeface="Inter"/>
              <a:buNone/>
            </a:pPr>
            <a:r>
              <a:rPr i="0" lang="en-US" sz="1396" u="none" cap="none" strike="noStrike">
                <a:solidFill>
                  <a:srgbClr val="002060"/>
                </a:solidFill>
              </a:rPr>
              <a:t>Avoiding these pitfalls requires structured planning, realistic assessment, and a commitment to continuous improvement.</a:t>
            </a:r>
            <a:endParaRPr i="0" sz="1396" u="none" cap="none" strike="noStrike"/>
          </a:p>
        </p:txBody>
      </p:sp>
      <p:pic>
        <p:nvPicPr>
          <p:cNvPr descr="preencoded.png" id="621" name="Google Shape;621;g38ddfc77cfa_0_569"/>
          <p:cNvPicPr preferRelativeResize="0"/>
          <p:nvPr/>
        </p:nvPicPr>
        <p:blipFill rotWithShape="1">
          <a:blip r:embed="rId3">
            <a:alphaModFix/>
          </a:blip>
          <a:srcRect b="0" l="0" r="0" t="0"/>
          <a:stretch/>
        </p:blipFill>
        <p:spPr>
          <a:xfrm>
            <a:off x="6795978" y="308423"/>
            <a:ext cx="4946069" cy="49460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38ddfc77cfa_0_58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28" name="Google Shape;628;g38ddfc77cfa_0_58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29" name="Google Shape;629;g38ddfc77cfa_0_584"/>
          <p:cNvSpPr/>
          <p:nvPr/>
        </p:nvSpPr>
        <p:spPr>
          <a:xfrm>
            <a:off x="2768079" y="184126"/>
            <a:ext cx="7054200" cy="555000"/>
          </a:xfrm>
          <a:prstGeom prst="rect">
            <a:avLst/>
          </a:prstGeom>
          <a:noFill/>
          <a:ln>
            <a:noFill/>
          </a:ln>
        </p:spPr>
        <p:txBody>
          <a:bodyPr anchorCtr="0" anchor="t" bIns="0" lIns="0" spcFirstLastPara="1" rIns="0" wrap="square" tIns="0">
            <a:noAutofit/>
          </a:bodyPr>
          <a:lstStyle/>
          <a:p>
            <a:pPr indent="0" lvl="0" marL="0" marR="0" rtl="0" algn="ctr">
              <a:lnSpc>
                <a:spcPct val="124096"/>
              </a:lnSpc>
              <a:spcBef>
                <a:spcPts val="0"/>
              </a:spcBef>
              <a:spcAft>
                <a:spcPts val="0"/>
              </a:spcAft>
              <a:buClr>
                <a:srgbClr val="D1282E"/>
              </a:buClr>
              <a:buSzPts val="3498"/>
              <a:buFont typeface="Nunito Sans"/>
              <a:buNone/>
            </a:pPr>
            <a:r>
              <a:rPr i="0" lang="en-US" sz="3497" u="none" cap="none" strike="noStrike">
                <a:solidFill>
                  <a:srgbClr val="D1282E"/>
                </a:solidFill>
              </a:rPr>
              <a:t>Summary and Key Takeaways</a:t>
            </a:r>
            <a:endParaRPr i="0" sz="3497" u="none" cap="none" strike="noStrike"/>
          </a:p>
        </p:txBody>
      </p:sp>
      <p:pic>
        <p:nvPicPr>
          <p:cNvPr descr="preencoded.png" id="630" name="Google Shape;630;g38ddfc77cfa_0_584"/>
          <p:cNvPicPr preferRelativeResize="0"/>
          <p:nvPr/>
        </p:nvPicPr>
        <p:blipFill rotWithShape="1">
          <a:blip r:embed="rId3">
            <a:alphaModFix/>
          </a:blip>
          <a:srcRect b="0" l="0" r="0" t="0"/>
          <a:stretch/>
        </p:blipFill>
        <p:spPr>
          <a:xfrm>
            <a:off x="193175" y="1205703"/>
            <a:ext cx="4174437" cy="4174437"/>
          </a:xfrm>
          <a:prstGeom prst="rect">
            <a:avLst/>
          </a:prstGeom>
          <a:noFill/>
          <a:ln>
            <a:noFill/>
          </a:ln>
        </p:spPr>
      </p:pic>
      <p:sp>
        <p:nvSpPr>
          <p:cNvPr id="631" name="Google Shape;631;g38ddfc77cfa_0_584"/>
          <p:cNvSpPr/>
          <p:nvPr/>
        </p:nvSpPr>
        <p:spPr>
          <a:xfrm>
            <a:off x="4807539" y="1165666"/>
            <a:ext cx="6478200" cy="568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91"/>
              <a:buFont typeface="Inter"/>
              <a:buNone/>
            </a:pPr>
            <a:r>
              <a:rPr b="1" i="0" lang="en-US" sz="1390" u="none" cap="none" strike="noStrike">
                <a:solidFill>
                  <a:srgbClr val="002060"/>
                </a:solidFill>
              </a:rPr>
              <a:t>Strategic Balance:</a:t>
            </a:r>
            <a:r>
              <a:rPr i="0" lang="en-US" sz="1390" u="none" cap="none" strike="noStrike">
                <a:solidFill>
                  <a:srgbClr val="002060"/>
                </a:solidFill>
              </a:rPr>
              <a:t> Balance risk, criticality, cost, and organizational capabilities.</a:t>
            </a:r>
            <a:endParaRPr i="0" sz="1390" u="none" cap="none" strike="noStrike"/>
          </a:p>
        </p:txBody>
      </p:sp>
      <p:sp>
        <p:nvSpPr>
          <p:cNvPr id="632" name="Google Shape;632;g38ddfc77cfa_0_584"/>
          <p:cNvSpPr/>
          <p:nvPr/>
        </p:nvSpPr>
        <p:spPr>
          <a:xfrm>
            <a:off x="4807539" y="1796317"/>
            <a:ext cx="6478200" cy="568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91"/>
              <a:buFont typeface="Inter"/>
              <a:buNone/>
            </a:pPr>
            <a:r>
              <a:rPr b="1" i="0" lang="en-US" sz="1390" u="none" cap="none" strike="noStrike">
                <a:solidFill>
                  <a:srgbClr val="002060"/>
                </a:solidFill>
              </a:rPr>
              <a:t>Framework-Driven Decisions:</a:t>
            </a:r>
            <a:r>
              <a:rPr i="0" lang="en-US" sz="1390" u="none" cap="none" strike="noStrike">
                <a:solidFill>
                  <a:srgbClr val="002060"/>
                </a:solidFill>
              </a:rPr>
              <a:t> Utilize ISO 22301, NIST SP 800-34, and DRI Professional Practices for robust strategy.</a:t>
            </a:r>
            <a:endParaRPr i="0" sz="1390" u="none" cap="none" strike="noStrike"/>
          </a:p>
        </p:txBody>
      </p:sp>
      <p:sp>
        <p:nvSpPr>
          <p:cNvPr id="633" name="Google Shape;633;g38ddfc77cfa_0_584"/>
          <p:cNvSpPr/>
          <p:nvPr/>
        </p:nvSpPr>
        <p:spPr>
          <a:xfrm>
            <a:off x="4807539" y="2426967"/>
            <a:ext cx="6478200" cy="568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91"/>
              <a:buFont typeface="Inter"/>
              <a:buNone/>
            </a:pPr>
            <a:r>
              <a:rPr b="1" i="0" lang="en-US" sz="1390" u="none" cap="none" strike="noStrike">
                <a:solidFill>
                  <a:srgbClr val="002060"/>
                </a:solidFill>
              </a:rPr>
              <a:t>Prioritization by Criticality:</a:t>
            </a:r>
            <a:r>
              <a:rPr i="0" lang="en-US" sz="1390" u="none" cap="none" strike="noStrike">
                <a:solidFill>
                  <a:srgbClr val="002060"/>
                </a:solidFill>
              </a:rPr>
              <a:t> Business Impact Analysis and risk assessment findings guide resource allocation.</a:t>
            </a:r>
            <a:endParaRPr i="0" sz="1390" u="none" cap="none" strike="noStrike"/>
          </a:p>
        </p:txBody>
      </p:sp>
      <p:sp>
        <p:nvSpPr>
          <p:cNvPr id="634" name="Google Shape;634;g38ddfc77cfa_0_584"/>
          <p:cNvSpPr/>
          <p:nvPr/>
        </p:nvSpPr>
        <p:spPr>
          <a:xfrm>
            <a:off x="4807539" y="3057618"/>
            <a:ext cx="6478200" cy="568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91"/>
              <a:buFont typeface="Inter"/>
              <a:buNone/>
            </a:pPr>
            <a:r>
              <a:rPr b="1" i="0" lang="en-US" sz="1390" u="none" cap="none" strike="noStrike">
                <a:solidFill>
                  <a:srgbClr val="002060"/>
                </a:solidFill>
              </a:rPr>
              <a:t>Tiered Investment:</a:t>
            </a:r>
            <a:r>
              <a:rPr i="0" lang="en-US" sz="1390" u="none" cap="none" strike="noStrike">
                <a:solidFill>
                  <a:srgbClr val="002060"/>
                </a:solidFill>
              </a:rPr>
              <a:t> Implement differentiated strategies across mission-critical, high-impact, and supportive tiers.</a:t>
            </a:r>
            <a:endParaRPr i="0" sz="1390" u="none" cap="none" strike="noStrike"/>
          </a:p>
        </p:txBody>
      </p:sp>
      <p:sp>
        <p:nvSpPr>
          <p:cNvPr id="635" name="Google Shape;635;g38ddfc77cfa_0_584"/>
          <p:cNvSpPr/>
          <p:nvPr/>
        </p:nvSpPr>
        <p:spPr>
          <a:xfrm>
            <a:off x="4807539" y="3688269"/>
            <a:ext cx="6478200" cy="568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91"/>
              <a:buFont typeface="Inter"/>
              <a:buNone/>
            </a:pPr>
            <a:r>
              <a:rPr b="1" i="0" lang="en-US" sz="1390" u="none" cap="none" strike="noStrike">
                <a:solidFill>
                  <a:srgbClr val="002060"/>
                </a:solidFill>
              </a:rPr>
              <a:t>Cross-Functional Collaboration:</a:t>
            </a:r>
            <a:r>
              <a:rPr i="0" lang="en-US" sz="1390" u="none" cap="none" strike="noStrike">
                <a:solidFill>
                  <a:srgbClr val="002060"/>
                </a:solidFill>
              </a:rPr>
              <a:t> Ensure alignment with leadership, operations, IT, HR, and finance perspectives.</a:t>
            </a:r>
            <a:endParaRPr i="0" sz="1390" u="none" cap="none" strike="noStrike"/>
          </a:p>
        </p:txBody>
      </p:sp>
      <p:sp>
        <p:nvSpPr>
          <p:cNvPr id="636" name="Google Shape;636;g38ddfc77cfa_0_584"/>
          <p:cNvSpPr/>
          <p:nvPr/>
        </p:nvSpPr>
        <p:spPr>
          <a:xfrm>
            <a:off x="4807539" y="4318920"/>
            <a:ext cx="6478200" cy="5688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391"/>
              <a:buFont typeface="Inter"/>
              <a:buNone/>
            </a:pPr>
            <a:r>
              <a:rPr b="1" i="0" lang="en-US" sz="1390" u="none" cap="none" strike="noStrike">
                <a:solidFill>
                  <a:srgbClr val="002060"/>
                </a:solidFill>
              </a:rPr>
              <a:t>Continuous Improvement:</a:t>
            </a:r>
            <a:r>
              <a:rPr i="0" lang="en-US" sz="1390" u="none" cap="none" strike="noStrike">
                <a:solidFill>
                  <a:srgbClr val="002060"/>
                </a:solidFill>
              </a:rPr>
              <a:t> Regularly review, test, and adapt strategies to evolving threats and changes.</a:t>
            </a:r>
            <a:endParaRPr i="0" sz="1390" u="none" cap="none" strike="noStrike"/>
          </a:p>
        </p:txBody>
      </p:sp>
      <p:sp>
        <p:nvSpPr>
          <p:cNvPr id="637" name="Google Shape;637;g38ddfc77cfa_0_584"/>
          <p:cNvSpPr/>
          <p:nvPr/>
        </p:nvSpPr>
        <p:spPr>
          <a:xfrm>
            <a:off x="193175" y="5779903"/>
            <a:ext cx="11086500" cy="710400"/>
          </a:xfrm>
          <a:prstGeom prst="rect">
            <a:avLst/>
          </a:prstGeom>
          <a:noFill/>
          <a:ln>
            <a:noFill/>
          </a:ln>
        </p:spPr>
        <p:txBody>
          <a:bodyPr anchorCtr="0" anchor="t" bIns="0" lIns="0" spcFirstLastPara="1" rIns="0" wrap="square" tIns="0">
            <a:noAutofit/>
          </a:bodyPr>
          <a:lstStyle/>
          <a:p>
            <a:pPr indent="0" lvl="0" marL="0" marR="0" rtl="0" algn="ctr">
              <a:lnSpc>
                <a:spcPct val="160975"/>
              </a:lnSpc>
              <a:spcBef>
                <a:spcPts val="0"/>
              </a:spcBef>
              <a:spcAft>
                <a:spcPts val="0"/>
              </a:spcAft>
              <a:buClr>
                <a:srgbClr val="002060"/>
              </a:buClr>
              <a:buSzPts val="1728"/>
              <a:buFont typeface="Inter"/>
              <a:buNone/>
            </a:pPr>
            <a:r>
              <a:rPr b="1" i="0" lang="en-US" sz="1727" u="none" cap="none" strike="noStrike">
                <a:solidFill>
                  <a:srgbClr val="002060"/>
                </a:solidFill>
                <a:latin typeface="Inter"/>
                <a:ea typeface="Inter"/>
                <a:cs typeface="Inter"/>
                <a:sym typeface="Inter"/>
              </a:rPr>
              <a:t>Remember:</a:t>
            </a:r>
            <a:r>
              <a:rPr b="0" i="0" lang="en-US" sz="1727" u="none" cap="none" strike="noStrike">
                <a:solidFill>
                  <a:srgbClr val="002060"/>
                </a:solidFill>
                <a:latin typeface="Inter"/>
                <a:ea typeface="Inter"/>
                <a:cs typeface="Inter"/>
                <a:sym typeface="Inter"/>
              </a:rPr>
              <a:t> Sustainable resilience means strategic, right-sized investments that deliver measurable business value and maintain operational effectiveness during crises.</a:t>
            </a:r>
            <a:endParaRPr b="0" i="0" sz="1727" u="none" cap="none" strike="noStrike"/>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394a9e633d9_0_166"/>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644" name="Google Shape;644;g394a9e633d9_0_166"/>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645" name="Google Shape;645;g394a9e633d9_0_166"/>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38ddfc77cfa_0_75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52" name="Google Shape;652;g38ddfc77cfa_0_75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53" name="Google Shape;653;g38ddfc77cfa_0_757"/>
          <p:cNvSpPr/>
          <p:nvPr/>
        </p:nvSpPr>
        <p:spPr>
          <a:xfrm>
            <a:off x="213800" y="371624"/>
            <a:ext cx="6386100" cy="1588800"/>
          </a:xfrm>
          <a:prstGeom prst="rect">
            <a:avLst/>
          </a:prstGeom>
          <a:noFill/>
          <a:ln>
            <a:noFill/>
          </a:ln>
        </p:spPr>
        <p:txBody>
          <a:bodyPr anchorCtr="0" anchor="t" bIns="0" lIns="0" spcFirstLastPara="1" rIns="0" wrap="square" tIns="0">
            <a:noAutofit/>
          </a:bodyPr>
          <a:lstStyle/>
          <a:p>
            <a:pPr indent="0" lvl="0" marL="0" marR="0" rtl="0" algn="l">
              <a:lnSpc>
                <a:spcPct val="124545"/>
              </a:lnSpc>
              <a:spcBef>
                <a:spcPts val="0"/>
              </a:spcBef>
              <a:spcAft>
                <a:spcPts val="0"/>
              </a:spcAft>
              <a:buClr>
                <a:srgbClr val="D1282E"/>
              </a:buClr>
              <a:buSzPts val="4988"/>
              <a:buFont typeface="Nunito Sans"/>
              <a:buNone/>
            </a:pPr>
            <a:r>
              <a:rPr i="0" lang="en-US" sz="4988" u="none" cap="none" strike="noStrike">
                <a:solidFill>
                  <a:srgbClr val="D1282E"/>
                </a:solidFill>
              </a:rPr>
              <a:t>Tiered Strategy Development</a:t>
            </a:r>
            <a:endParaRPr i="0" sz="4988" u="none" cap="none" strike="noStrike"/>
          </a:p>
        </p:txBody>
      </p:sp>
      <p:sp>
        <p:nvSpPr>
          <p:cNvPr id="654" name="Google Shape;654;g38ddfc77cfa_0_757"/>
          <p:cNvSpPr/>
          <p:nvPr/>
        </p:nvSpPr>
        <p:spPr>
          <a:xfrm>
            <a:off x="213800" y="2144684"/>
            <a:ext cx="6386100" cy="2946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406"/>
              <a:buFont typeface="Inter"/>
              <a:buNone/>
            </a:pPr>
            <a:r>
              <a:rPr i="0" lang="en-US" sz="1405" u="none" cap="none" strike="noStrike">
                <a:solidFill>
                  <a:srgbClr val="002060"/>
                </a:solidFill>
              </a:rPr>
              <a:t>Resilience Strategic Overview &amp; Frameworks</a:t>
            </a:r>
            <a:endParaRPr i="0" sz="1405" u="none" cap="none" strike="noStrike"/>
          </a:p>
        </p:txBody>
      </p:sp>
      <p:sp>
        <p:nvSpPr>
          <p:cNvPr id="655" name="Google Shape;655;g38ddfc77cfa_0_757"/>
          <p:cNvSpPr/>
          <p:nvPr/>
        </p:nvSpPr>
        <p:spPr>
          <a:xfrm>
            <a:off x="213803" y="2605113"/>
            <a:ext cx="6752700" cy="14733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406"/>
              <a:buFont typeface="Inter"/>
              <a:buNone/>
            </a:pPr>
            <a:r>
              <a:rPr i="0" lang="en-US" sz="1405" u="none" cap="none" strike="noStrike">
                <a:solidFill>
                  <a:srgbClr val="002060"/>
                </a:solidFill>
              </a:rPr>
              <a:t>This session explains how to structure resilience strategies using a tiered approach. Learners will understand how to group functions, processes, and recovery strategies into priority tiers based on organizational impact and criticality, enabling more effective resource allocation and recovery planning.</a:t>
            </a:r>
            <a:endParaRPr i="0" sz="1405" u="none" cap="none" strike="noStrike"/>
          </a:p>
        </p:txBody>
      </p:sp>
      <p:sp>
        <p:nvSpPr>
          <p:cNvPr id="656" name="Google Shape;656;g38ddfc77cfa_0_757"/>
          <p:cNvSpPr/>
          <p:nvPr/>
        </p:nvSpPr>
        <p:spPr>
          <a:xfrm>
            <a:off x="213800" y="4262747"/>
            <a:ext cx="3684600" cy="460500"/>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D1282E"/>
              </a:buClr>
              <a:buSzPts val="2857"/>
              <a:buFont typeface="Nunito Sans"/>
              <a:buNone/>
            </a:pPr>
            <a:r>
              <a:rPr i="0" lang="en-US" sz="2856" u="none" cap="none" strike="noStrike">
                <a:solidFill>
                  <a:srgbClr val="D1282E"/>
                </a:solidFill>
              </a:rPr>
              <a:t>Key Learning Areas</a:t>
            </a:r>
            <a:endParaRPr i="0" sz="2856" u="none" cap="none" strike="noStrike"/>
          </a:p>
        </p:txBody>
      </p:sp>
      <p:sp>
        <p:nvSpPr>
          <p:cNvPr id="657" name="Google Shape;657;g38ddfc77cfa_0_757"/>
          <p:cNvSpPr/>
          <p:nvPr/>
        </p:nvSpPr>
        <p:spPr>
          <a:xfrm>
            <a:off x="213800" y="4907506"/>
            <a:ext cx="6386100" cy="294600"/>
          </a:xfrm>
          <a:prstGeom prst="rect">
            <a:avLst/>
          </a:prstGeom>
          <a:noFill/>
          <a:ln>
            <a:noFill/>
          </a:ln>
        </p:spPr>
        <p:txBody>
          <a:bodyPr anchorCtr="0" anchor="t" bIns="0" lIns="0" spcFirstLastPara="1" rIns="0" wrap="square" tIns="0">
            <a:noAutofit/>
          </a:bodyPr>
          <a:lstStyle/>
          <a:p>
            <a:pPr indent="-310987" lvl="0" marL="310987" marR="0" rtl="0" algn="l">
              <a:lnSpc>
                <a:spcPct val="164516"/>
              </a:lnSpc>
              <a:spcBef>
                <a:spcPts val="0"/>
              </a:spcBef>
              <a:spcAft>
                <a:spcPts val="0"/>
              </a:spcAft>
              <a:buClr>
                <a:srgbClr val="002060"/>
              </a:buClr>
              <a:buSzPts val="1406"/>
              <a:buChar char="•"/>
            </a:pPr>
            <a:r>
              <a:rPr i="0" lang="en-US" sz="1405" u="none" cap="none" strike="noStrike">
                <a:solidFill>
                  <a:srgbClr val="002060"/>
                </a:solidFill>
              </a:rPr>
              <a:t>What is a tiered approach and its strategic value</a:t>
            </a:r>
            <a:endParaRPr i="0" sz="1405" u="none" cap="none" strike="noStrike"/>
          </a:p>
        </p:txBody>
      </p:sp>
      <p:sp>
        <p:nvSpPr>
          <p:cNvPr id="658" name="Google Shape;658;g38ddfc77cfa_0_757"/>
          <p:cNvSpPr/>
          <p:nvPr/>
        </p:nvSpPr>
        <p:spPr>
          <a:xfrm>
            <a:off x="213800" y="5266653"/>
            <a:ext cx="6386100" cy="294600"/>
          </a:xfrm>
          <a:prstGeom prst="rect">
            <a:avLst/>
          </a:prstGeom>
          <a:noFill/>
          <a:ln>
            <a:noFill/>
          </a:ln>
        </p:spPr>
        <p:txBody>
          <a:bodyPr anchorCtr="0" anchor="t" bIns="0" lIns="0" spcFirstLastPara="1" rIns="0" wrap="square" tIns="0">
            <a:noAutofit/>
          </a:bodyPr>
          <a:lstStyle/>
          <a:p>
            <a:pPr indent="-310987" lvl="0" marL="310987" marR="0" rtl="0" algn="l">
              <a:lnSpc>
                <a:spcPct val="164516"/>
              </a:lnSpc>
              <a:spcBef>
                <a:spcPts val="0"/>
              </a:spcBef>
              <a:spcAft>
                <a:spcPts val="0"/>
              </a:spcAft>
              <a:buClr>
                <a:srgbClr val="002060"/>
              </a:buClr>
              <a:buSzPts val="1406"/>
              <a:buChar char="•"/>
            </a:pPr>
            <a:r>
              <a:rPr i="0" lang="en-US" sz="1405" u="none" cap="none" strike="noStrike">
                <a:solidFill>
                  <a:srgbClr val="002060"/>
                </a:solidFill>
              </a:rPr>
              <a:t>Benefits of structured prioritization in resilience planning</a:t>
            </a:r>
            <a:endParaRPr i="0" sz="1405" u="none" cap="none" strike="noStrike"/>
          </a:p>
        </p:txBody>
      </p:sp>
      <p:sp>
        <p:nvSpPr>
          <p:cNvPr id="659" name="Google Shape;659;g38ddfc77cfa_0_757"/>
          <p:cNvSpPr/>
          <p:nvPr/>
        </p:nvSpPr>
        <p:spPr>
          <a:xfrm>
            <a:off x="213800" y="5625801"/>
            <a:ext cx="6386100" cy="294600"/>
          </a:xfrm>
          <a:prstGeom prst="rect">
            <a:avLst/>
          </a:prstGeom>
          <a:noFill/>
          <a:ln>
            <a:noFill/>
          </a:ln>
        </p:spPr>
        <p:txBody>
          <a:bodyPr anchorCtr="0" anchor="t" bIns="0" lIns="0" spcFirstLastPara="1" rIns="0" wrap="square" tIns="0">
            <a:noAutofit/>
          </a:bodyPr>
          <a:lstStyle/>
          <a:p>
            <a:pPr indent="-310987" lvl="0" marL="310987" marR="0" rtl="0" algn="l">
              <a:lnSpc>
                <a:spcPct val="164516"/>
              </a:lnSpc>
              <a:spcBef>
                <a:spcPts val="0"/>
              </a:spcBef>
              <a:spcAft>
                <a:spcPts val="0"/>
              </a:spcAft>
              <a:buClr>
                <a:srgbClr val="002060"/>
              </a:buClr>
              <a:buSzPts val="1406"/>
              <a:buChar char="•"/>
            </a:pPr>
            <a:r>
              <a:rPr i="0" lang="en-US" sz="1405" u="none" cap="none" strike="noStrike">
                <a:solidFill>
                  <a:srgbClr val="002060"/>
                </a:solidFill>
              </a:rPr>
              <a:t>Connection to BIA findings and continuity objectives</a:t>
            </a:r>
            <a:endParaRPr i="0" sz="1405" u="none" cap="none" strike="noStrike"/>
          </a:p>
        </p:txBody>
      </p:sp>
      <p:sp>
        <p:nvSpPr>
          <p:cNvPr id="660" name="Google Shape;660;g38ddfc77cfa_0_757"/>
          <p:cNvSpPr/>
          <p:nvPr/>
        </p:nvSpPr>
        <p:spPr>
          <a:xfrm>
            <a:off x="213800" y="5984948"/>
            <a:ext cx="6386100" cy="589200"/>
          </a:xfrm>
          <a:prstGeom prst="rect">
            <a:avLst/>
          </a:prstGeom>
          <a:noFill/>
          <a:ln>
            <a:noFill/>
          </a:ln>
        </p:spPr>
        <p:txBody>
          <a:bodyPr anchorCtr="0" anchor="t" bIns="0" lIns="0" spcFirstLastPara="1" rIns="0" wrap="square" tIns="0">
            <a:noAutofit/>
          </a:bodyPr>
          <a:lstStyle/>
          <a:p>
            <a:pPr indent="-310987" lvl="0" marL="310987" marR="0" rtl="0" algn="l">
              <a:lnSpc>
                <a:spcPct val="164516"/>
              </a:lnSpc>
              <a:spcBef>
                <a:spcPts val="0"/>
              </a:spcBef>
              <a:spcAft>
                <a:spcPts val="0"/>
              </a:spcAft>
              <a:buClr>
                <a:srgbClr val="002060"/>
              </a:buClr>
              <a:buSzPts val="1406"/>
              <a:buChar char="•"/>
            </a:pPr>
            <a:r>
              <a:rPr i="0" lang="en-US" sz="1405" u="none" cap="none" strike="noStrike">
                <a:solidFill>
                  <a:srgbClr val="002060"/>
                </a:solidFill>
              </a:rPr>
              <a:t>Preparation for DRI International certifications (ABCP, CBCP, ACRP, CCRP)</a:t>
            </a:r>
            <a:endParaRPr i="0" sz="1405" u="none" cap="none" strike="noStrike"/>
          </a:p>
        </p:txBody>
      </p:sp>
      <p:pic>
        <p:nvPicPr>
          <p:cNvPr descr="preencoded.png" id="661" name="Google Shape;661;g38ddfc77cfa_0_757"/>
          <p:cNvPicPr preferRelativeResize="0"/>
          <p:nvPr/>
        </p:nvPicPr>
        <p:blipFill rotWithShape="1">
          <a:blip r:embed="rId3">
            <a:alphaModFix/>
          </a:blip>
          <a:srcRect b="0" l="0" r="0" t="0"/>
          <a:stretch/>
        </p:blipFill>
        <p:spPr>
          <a:xfrm>
            <a:off x="7268646" y="1007478"/>
            <a:ext cx="4402653" cy="440265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38ddfc77cfa_0_77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68" name="Google Shape;668;g38ddfc77cfa_0_77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69" name="Google Shape;669;g38ddfc77cfa_0_772"/>
          <p:cNvSpPr/>
          <p:nvPr/>
        </p:nvSpPr>
        <p:spPr>
          <a:xfrm>
            <a:off x="235575" y="423101"/>
            <a:ext cx="7355400" cy="6312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62"/>
              <a:buFont typeface="Nunito Sans"/>
              <a:buNone/>
            </a:pPr>
            <a:r>
              <a:rPr i="0" lang="en-US" sz="3961" u="none" cap="none" strike="noStrike">
                <a:solidFill>
                  <a:srgbClr val="D1282E"/>
                </a:solidFill>
              </a:rPr>
              <a:t>Agenda and Learning Objectives</a:t>
            </a:r>
            <a:endParaRPr i="0" sz="3961" u="none" cap="none" strike="noStrike"/>
          </a:p>
        </p:txBody>
      </p:sp>
      <p:sp>
        <p:nvSpPr>
          <p:cNvPr id="670" name="Google Shape;670;g38ddfc77cfa_0_772"/>
          <p:cNvSpPr/>
          <p:nvPr/>
        </p:nvSpPr>
        <p:spPr>
          <a:xfrm>
            <a:off x="235575" y="1558927"/>
            <a:ext cx="4038900" cy="5049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D1282E"/>
              </a:buClr>
              <a:buSzPts val="3161"/>
              <a:buFont typeface="Nunito Sans"/>
              <a:buNone/>
            </a:pPr>
            <a:r>
              <a:rPr i="0" lang="en-US" sz="3160" u="none" cap="none" strike="noStrike">
                <a:solidFill>
                  <a:srgbClr val="D1282E"/>
                </a:solidFill>
              </a:rPr>
              <a:t>Agenda</a:t>
            </a:r>
            <a:endParaRPr i="0" sz="3160" u="none" cap="none" strike="noStrike"/>
          </a:p>
        </p:txBody>
      </p:sp>
      <p:sp>
        <p:nvSpPr>
          <p:cNvPr id="671" name="Google Shape;671;g38ddfc77cfa_0_772"/>
          <p:cNvSpPr/>
          <p:nvPr/>
        </p:nvSpPr>
        <p:spPr>
          <a:xfrm>
            <a:off x="235575" y="2265652"/>
            <a:ext cx="5559900" cy="3231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Purpose and value of tiered strategies</a:t>
            </a:r>
            <a:endParaRPr i="0" sz="1558" u="none" cap="none" strike="noStrike"/>
          </a:p>
        </p:txBody>
      </p:sp>
      <p:sp>
        <p:nvSpPr>
          <p:cNvPr id="672" name="Google Shape;672;g38ddfc77cfa_0_772"/>
          <p:cNvSpPr/>
          <p:nvPr/>
        </p:nvSpPr>
        <p:spPr>
          <a:xfrm>
            <a:off x="235575" y="2659349"/>
            <a:ext cx="5559900" cy="3231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Defining tier levels and classification criteria</a:t>
            </a:r>
            <a:endParaRPr i="0" sz="1558" u="none" cap="none" strike="noStrike"/>
          </a:p>
        </p:txBody>
      </p:sp>
      <p:sp>
        <p:nvSpPr>
          <p:cNvPr id="673" name="Google Shape;673;g38ddfc77cfa_0_772"/>
          <p:cNvSpPr/>
          <p:nvPr/>
        </p:nvSpPr>
        <p:spPr>
          <a:xfrm>
            <a:off x="235575" y="3053045"/>
            <a:ext cx="5559900" cy="3231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Linking tiers to business impact priorities</a:t>
            </a:r>
            <a:endParaRPr i="0" sz="1558" u="none" cap="none" strike="noStrike"/>
          </a:p>
        </p:txBody>
      </p:sp>
      <p:sp>
        <p:nvSpPr>
          <p:cNvPr id="674" name="Google Shape;674;g38ddfc77cfa_0_772"/>
          <p:cNvSpPr/>
          <p:nvPr/>
        </p:nvSpPr>
        <p:spPr>
          <a:xfrm>
            <a:off x="235575" y="3446742"/>
            <a:ext cx="5559900" cy="3231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Resource allocation and recovery time alignment</a:t>
            </a:r>
            <a:endParaRPr i="0" sz="1558" u="none" cap="none" strike="noStrike"/>
          </a:p>
        </p:txBody>
      </p:sp>
      <p:sp>
        <p:nvSpPr>
          <p:cNvPr id="675" name="Google Shape;675;g38ddfc77cfa_0_772"/>
          <p:cNvSpPr/>
          <p:nvPr/>
        </p:nvSpPr>
        <p:spPr>
          <a:xfrm>
            <a:off x="235575" y="3840439"/>
            <a:ext cx="5559900" cy="3231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Implementation and communication strategies</a:t>
            </a:r>
            <a:endParaRPr i="0" sz="1558" u="none" cap="none" strike="noStrike"/>
          </a:p>
        </p:txBody>
      </p:sp>
      <p:sp>
        <p:nvSpPr>
          <p:cNvPr id="676" name="Google Shape;676;g38ddfc77cfa_0_772"/>
          <p:cNvSpPr/>
          <p:nvPr/>
        </p:nvSpPr>
        <p:spPr>
          <a:xfrm>
            <a:off x="6294841" y="1558927"/>
            <a:ext cx="4038900" cy="5049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D1282E"/>
              </a:buClr>
              <a:buSzPts val="3161"/>
              <a:buFont typeface="Nunito Sans"/>
              <a:buNone/>
            </a:pPr>
            <a:r>
              <a:rPr i="0" lang="en-US" sz="3160" u="none" cap="none" strike="noStrike">
                <a:solidFill>
                  <a:srgbClr val="D1282E"/>
                </a:solidFill>
              </a:rPr>
              <a:t>Learning Objectives</a:t>
            </a:r>
            <a:endParaRPr i="0" sz="3160" u="none" cap="none" strike="noStrike"/>
          </a:p>
        </p:txBody>
      </p:sp>
      <p:sp>
        <p:nvSpPr>
          <p:cNvPr id="677" name="Google Shape;677;g38ddfc77cfa_0_772"/>
          <p:cNvSpPr/>
          <p:nvPr/>
        </p:nvSpPr>
        <p:spPr>
          <a:xfrm>
            <a:off x="6294841" y="2265652"/>
            <a:ext cx="5559900" cy="3231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Identify appropriate tier levels and their rationale</a:t>
            </a:r>
            <a:endParaRPr i="0" sz="1558" u="none" cap="none" strike="noStrike"/>
          </a:p>
        </p:txBody>
      </p:sp>
      <p:sp>
        <p:nvSpPr>
          <p:cNvPr id="678" name="Google Shape;678;g38ddfc77cfa_0_772"/>
          <p:cNvSpPr/>
          <p:nvPr/>
        </p:nvSpPr>
        <p:spPr>
          <a:xfrm>
            <a:off x="6294841" y="2659349"/>
            <a:ext cx="5559900" cy="3231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Apply tiering methodology to business processes</a:t>
            </a:r>
            <a:endParaRPr i="0" sz="1558" u="none" cap="none" strike="noStrike"/>
          </a:p>
        </p:txBody>
      </p:sp>
      <p:sp>
        <p:nvSpPr>
          <p:cNvPr id="679" name="Google Shape;679;g38ddfc77cfa_0_772"/>
          <p:cNvSpPr/>
          <p:nvPr/>
        </p:nvSpPr>
        <p:spPr>
          <a:xfrm>
            <a:off x="6294841" y="3053045"/>
            <a:ext cx="5559900" cy="3231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Connect tier classifications to RTO/RPO requirements</a:t>
            </a:r>
            <a:endParaRPr i="0" sz="1558" u="none" cap="none" strike="noStrike"/>
          </a:p>
        </p:txBody>
      </p:sp>
      <p:sp>
        <p:nvSpPr>
          <p:cNvPr id="680" name="Google Shape;680;g38ddfc77cfa_0_772"/>
          <p:cNvSpPr/>
          <p:nvPr/>
        </p:nvSpPr>
        <p:spPr>
          <a:xfrm>
            <a:off x="6294841" y="3446742"/>
            <a:ext cx="5559900" cy="6462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Align tiered strategies with DRI domains and frameworks</a:t>
            </a:r>
            <a:endParaRPr i="0" sz="1558" u="none" cap="none" strike="noStrike"/>
          </a:p>
        </p:txBody>
      </p:sp>
      <p:sp>
        <p:nvSpPr>
          <p:cNvPr id="681" name="Google Shape;681;g38ddfc77cfa_0_772"/>
          <p:cNvSpPr/>
          <p:nvPr/>
        </p:nvSpPr>
        <p:spPr>
          <a:xfrm>
            <a:off x="6294841" y="4163537"/>
            <a:ext cx="5559900" cy="646200"/>
          </a:xfrm>
          <a:prstGeom prst="rect">
            <a:avLst/>
          </a:prstGeom>
          <a:noFill/>
          <a:ln>
            <a:noFill/>
          </a:ln>
        </p:spPr>
        <p:txBody>
          <a:bodyPr anchorCtr="0" anchor="t" bIns="0" lIns="0" spcFirstLastPara="1" rIns="0" wrap="square" tIns="0">
            <a:noAutofit/>
          </a:bodyPr>
          <a:lstStyle/>
          <a:p>
            <a:pPr indent="-305290" lvl="0" marL="305290" marR="0" rtl="0" algn="l">
              <a:lnSpc>
                <a:spcPct val="162857"/>
              </a:lnSpc>
              <a:spcBef>
                <a:spcPts val="0"/>
              </a:spcBef>
              <a:spcAft>
                <a:spcPts val="0"/>
              </a:spcAft>
              <a:buClr>
                <a:srgbClr val="002060"/>
              </a:buClr>
              <a:buSzPts val="1558"/>
              <a:buChar char="•"/>
            </a:pPr>
            <a:r>
              <a:rPr i="0" lang="en-US" sz="1558" u="none" cap="none" strike="noStrike">
                <a:solidFill>
                  <a:srgbClr val="002060"/>
                </a:solidFill>
              </a:rPr>
              <a:t>Develop clear communication plans for tier implementation</a:t>
            </a:r>
            <a:endParaRPr i="0" sz="1558" u="none" cap="none" strike="noStrike"/>
          </a:p>
        </p:txBody>
      </p:sp>
      <p:sp>
        <p:nvSpPr>
          <p:cNvPr id="682" name="Google Shape;682;g38ddfc77cfa_0_772"/>
          <p:cNvSpPr/>
          <p:nvPr/>
        </p:nvSpPr>
        <p:spPr>
          <a:xfrm>
            <a:off x="235575" y="5107497"/>
            <a:ext cx="11612100" cy="646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8"/>
              <a:buFont typeface="Inter"/>
              <a:buNone/>
            </a:pPr>
            <a:r>
              <a:rPr b="1" i="0" lang="en-US" sz="1558" u="none" cap="none" strike="noStrike">
                <a:solidFill>
                  <a:srgbClr val="002060"/>
                </a:solidFill>
              </a:rPr>
              <a:t>Note:</a:t>
            </a:r>
            <a:r>
              <a:rPr i="0" lang="en-US" sz="1558" u="none" cap="none" strike="noStrike">
                <a:solidFill>
                  <a:srgbClr val="002060"/>
                </a:solidFill>
              </a:rPr>
              <a:t> This module directly supports preparation for DRI International certification examinations and aligns with business continuity management professional practices.</a:t>
            </a:r>
            <a:endParaRPr i="0" sz="1558" u="none" cap="none" strike="noStrik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38ddfc77cfa_0_79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89" name="Google Shape;689;g38ddfc77cfa_0_79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690" name="Google Shape;690;g38ddfc77cfa_0_792"/>
          <p:cNvPicPr preferRelativeResize="0"/>
          <p:nvPr/>
        </p:nvPicPr>
        <p:blipFill rotWithShape="1">
          <a:blip r:embed="rId3">
            <a:alphaModFix/>
          </a:blip>
          <a:srcRect b="0" l="0" r="0" t="0"/>
          <a:stretch/>
        </p:blipFill>
        <p:spPr>
          <a:xfrm>
            <a:off x="260075" y="911483"/>
            <a:ext cx="4487849" cy="4487849"/>
          </a:xfrm>
          <a:prstGeom prst="rect">
            <a:avLst/>
          </a:prstGeom>
          <a:noFill/>
          <a:ln>
            <a:noFill/>
          </a:ln>
        </p:spPr>
      </p:pic>
      <p:sp>
        <p:nvSpPr>
          <p:cNvPr id="691" name="Google Shape;691;g38ddfc77cfa_0_792"/>
          <p:cNvSpPr/>
          <p:nvPr/>
        </p:nvSpPr>
        <p:spPr>
          <a:xfrm>
            <a:off x="5104585" y="260175"/>
            <a:ext cx="6642600" cy="651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88"/>
              <a:buFont typeface="Nunito Sans"/>
              <a:buNone/>
            </a:pPr>
            <a:r>
              <a:rPr i="0" lang="en-US" sz="4088" u="none" cap="none" strike="noStrike">
                <a:solidFill>
                  <a:srgbClr val="D1282E"/>
                </a:solidFill>
              </a:rPr>
              <a:t>What Are Tiered Strategies?</a:t>
            </a:r>
            <a:endParaRPr i="0" sz="4088" u="none" cap="none" strike="noStrike"/>
          </a:p>
        </p:txBody>
      </p:sp>
      <p:sp>
        <p:nvSpPr>
          <p:cNvPr id="692" name="Google Shape;692;g38ddfc77cfa_0_792"/>
          <p:cNvSpPr/>
          <p:nvPr/>
        </p:nvSpPr>
        <p:spPr>
          <a:xfrm>
            <a:off x="5104585" y="1119701"/>
            <a:ext cx="6986100" cy="1666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08"/>
              <a:buFont typeface="Inter"/>
              <a:buNone/>
            </a:pPr>
            <a:r>
              <a:rPr i="0" lang="en-US" sz="1607" u="none" cap="none" strike="noStrike">
                <a:solidFill>
                  <a:srgbClr val="002060"/>
                </a:solidFill>
              </a:rPr>
              <a:t>Tiered strategies represent structured groupings of recovery priorities that organize business functions, processes, and systems based on their criticality to organizational survival and success. Each tier corresponds to defined recovery objectives based on impact severity and acceptable downtime tolerances.</a:t>
            </a:r>
            <a:endParaRPr i="0" sz="1607" u="none" cap="none" strike="noStrike"/>
          </a:p>
        </p:txBody>
      </p:sp>
      <p:sp>
        <p:nvSpPr>
          <p:cNvPr id="693" name="Google Shape;693;g38ddfc77cfa_0_792"/>
          <p:cNvSpPr/>
          <p:nvPr/>
        </p:nvSpPr>
        <p:spPr>
          <a:xfrm>
            <a:off x="5104585" y="3088794"/>
            <a:ext cx="6986100" cy="33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08"/>
              <a:buFont typeface="Inter"/>
              <a:buNone/>
            </a:pPr>
            <a:r>
              <a:rPr b="1" i="0" lang="en-US" sz="1607" u="none" cap="none" strike="noStrike">
                <a:solidFill>
                  <a:srgbClr val="002060"/>
                </a:solidFill>
              </a:rPr>
              <a:t>Core Principles:</a:t>
            </a:r>
            <a:endParaRPr i="0" sz="1607" u="none" cap="none" strike="noStrike"/>
          </a:p>
        </p:txBody>
      </p:sp>
      <p:sp>
        <p:nvSpPr>
          <p:cNvPr id="694" name="Google Shape;694;g38ddfc77cfa_0_792"/>
          <p:cNvSpPr/>
          <p:nvPr/>
        </p:nvSpPr>
        <p:spPr>
          <a:xfrm>
            <a:off x="5104585" y="3495048"/>
            <a:ext cx="6986100" cy="333600"/>
          </a:xfrm>
          <a:prstGeom prst="rect">
            <a:avLst/>
          </a:prstGeom>
          <a:noFill/>
          <a:ln>
            <a:noFill/>
          </a:ln>
        </p:spPr>
        <p:txBody>
          <a:bodyPr anchorCtr="0" anchor="t" bIns="0" lIns="0" spcFirstLastPara="1" rIns="0" wrap="square" tIns="0">
            <a:noAutofit/>
          </a:bodyPr>
          <a:lstStyle/>
          <a:p>
            <a:pPr indent="-315020" lvl="0" marL="315020" marR="0" rtl="0" algn="l">
              <a:lnSpc>
                <a:spcPct val="162857"/>
              </a:lnSpc>
              <a:spcBef>
                <a:spcPts val="0"/>
              </a:spcBef>
              <a:spcAft>
                <a:spcPts val="0"/>
              </a:spcAft>
              <a:buClr>
                <a:srgbClr val="002060"/>
              </a:buClr>
              <a:buSzPts val="1608"/>
              <a:buChar char="•"/>
            </a:pPr>
            <a:r>
              <a:rPr i="0" lang="en-US" sz="1607" u="none" cap="none" strike="noStrike">
                <a:solidFill>
                  <a:srgbClr val="002060"/>
                </a:solidFill>
              </a:rPr>
              <a:t>Systematic categorization based on business impact analysis</a:t>
            </a:r>
            <a:endParaRPr i="0" sz="1607" u="none" cap="none" strike="noStrike"/>
          </a:p>
        </p:txBody>
      </p:sp>
      <p:sp>
        <p:nvSpPr>
          <p:cNvPr id="695" name="Google Shape;695;g38ddfc77cfa_0_792"/>
          <p:cNvSpPr/>
          <p:nvPr/>
        </p:nvSpPr>
        <p:spPr>
          <a:xfrm>
            <a:off x="5104585" y="3901294"/>
            <a:ext cx="6986100" cy="333600"/>
          </a:xfrm>
          <a:prstGeom prst="rect">
            <a:avLst/>
          </a:prstGeom>
          <a:noFill/>
          <a:ln>
            <a:noFill/>
          </a:ln>
        </p:spPr>
        <p:txBody>
          <a:bodyPr anchorCtr="0" anchor="t" bIns="0" lIns="0" spcFirstLastPara="1" rIns="0" wrap="square" tIns="0">
            <a:noAutofit/>
          </a:bodyPr>
          <a:lstStyle/>
          <a:p>
            <a:pPr indent="-315020" lvl="0" marL="315020" marR="0" rtl="0" algn="l">
              <a:lnSpc>
                <a:spcPct val="162857"/>
              </a:lnSpc>
              <a:spcBef>
                <a:spcPts val="0"/>
              </a:spcBef>
              <a:spcAft>
                <a:spcPts val="0"/>
              </a:spcAft>
              <a:buClr>
                <a:srgbClr val="002060"/>
              </a:buClr>
              <a:buSzPts val="1608"/>
              <a:buChar char="•"/>
            </a:pPr>
            <a:r>
              <a:rPr i="0" lang="en-US" sz="1607" u="none" cap="none" strike="noStrike">
                <a:solidFill>
                  <a:srgbClr val="002060"/>
                </a:solidFill>
              </a:rPr>
              <a:t>Clear recovery time and point objectives for each tier</a:t>
            </a:r>
            <a:endParaRPr i="0" sz="1607" u="none" cap="none" strike="noStrike"/>
          </a:p>
        </p:txBody>
      </p:sp>
      <p:sp>
        <p:nvSpPr>
          <p:cNvPr id="696" name="Google Shape;696;g38ddfc77cfa_0_792"/>
          <p:cNvSpPr/>
          <p:nvPr/>
        </p:nvSpPr>
        <p:spPr>
          <a:xfrm>
            <a:off x="5104585" y="4307540"/>
            <a:ext cx="6986100" cy="333600"/>
          </a:xfrm>
          <a:prstGeom prst="rect">
            <a:avLst/>
          </a:prstGeom>
          <a:noFill/>
          <a:ln>
            <a:noFill/>
          </a:ln>
        </p:spPr>
        <p:txBody>
          <a:bodyPr anchorCtr="0" anchor="t" bIns="0" lIns="0" spcFirstLastPara="1" rIns="0" wrap="square" tIns="0">
            <a:noAutofit/>
          </a:bodyPr>
          <a:lstStyle/>
          <a:p>
            <a:pPr indent="-315020" lvl="0" marL="315020" marR="0" rtl="0" algn="l">
              <a:lnSpc>
                <a:spcPct val="162857"/>
              </a:lnSpc>
              <a:spcBef>
                <a:spcPts val="0"/>
              </a:spcBef>
              <a:spcAft>
                <a:spcPts val="0"/>
              </a:spcAft>
              <a:buClr>
                <a:srgbClr val="002060"/>
              </a:buClr>
              <a:buSzPts val="1608"/>
              <a:buChar char="•"/>
            </a:pPr>
            <a:r>
              <a:rPr i="0" lang="en-US" sz="1607" u="none" cap="none" strike="noStrike">
                <a:solidFill>
                  <a:srgbClr val="002060"/>
                </a:solidFill>
              </a:rPr>
              <a:t>Scalable resource allocation aligned with criticality</a:t>
            </a:r>
            <a:endParaRPr i="0" sz="1607" u="none" cap="none" strike="noStrike"/>
          </a:p>
        </p:txBody>
      </p:sp>
      <p:sp>
        <p:nvSpPr>
          <p:cNvPr id="697" name="Google Shape;697;g38ddfc77cfa_0_792"/>
          <p:cNvSpPr/>
          <p:nvPr/>
        </p:nvSpPr>
        <p:spPr>
          <a:xfrm>
            <a:off x="5104585" y="4713786"/>
            <a:ext cx="6986100" cy="333600"/>
          </a:xfrm>
          <a:prstGeom prst="rect">
            <a:avLst/>
          </a:prstGeom>
          <a:noFill/>
          <a:ln>
            <a:noFill/>
          </a:ln>
        </p:spPr>
        <p:txBody>
          <a:bodyPr anchorCtr="0" anchor="t" bIns="0" lIns="0" spcFirstLastPara="1" rIns="0" wrap="square" tIns="0">
            <a:noAutofit/>
          </a:bodyPr>
          <a:lstStyle/>
          <a:p>
            <a:pPr indent="-315020" lvl="0" marL="315020" marR="0" rtl="0" algn="l">
              <a:lnSpc>
                <a:spcPct val="162857"/>
              </a:lnSpc>
              <a:spcBef>
                <a:spcPts val="0"/>
              </a:spcBef>
              <a:spcAft>
                <a:spcPts val="0"/>
              </a:spcAft>
              <a:buClr>
                <a:srgbClr val="002060"/>
              </a:buClr>
              <a:buSzPts val="1608"/>
              <a:buChar char="•"/>
            </a:pPr>
            <a:r>
              <a:rPr i="0" lang="en-US" sz="1607" u="none" cap="none" strike="noStrike">
                <a:solidFill>
                  <a:srgbClr val="002060"/>
                </a:solidFill>
              </a:rPr>
              <a:t>Simplified decision-making during crisis situations</a:t>
            </a:r>
            <a:endParaRPr i="0" sz="1607" u="none" cap="none" strike="noStrike"/>
          </a:p>
        </p:txBody>
      </p:sp>
      <p:sp>
        <p:nvSpPr>
          <p:cNvPr id="698" name="Google Shape;698;g38ddfc77cfa_0_792"/>
          <p:cNvSpPr/>
          <p:nvPr/>
        </p:nvSpPr>
        <p:spPr>
          <a:xfrm>
            <a:off x="5104585" y="5234664"/>
            <a:ext cx="6986100" cy="1000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08"/>
              <a:buFont typeface="Inter"/>
              <a:buNone/>
            </a:pPr>
            <a:r>
              <a:rPr i="0" lang="en-US" sz="1607" u="none" cap="none" strike="noStrike">
                <a:solidFill>
                  <a:srgbClr val="002060"/>
                </a:solidFill>
              </a:rPr>
              <a:t>This approach supports scalability, provides operational clarity, and enables efficient resource utilization during both planning and incident response phases.</a:t>
            </a:r>
            <a:endParaRPr i="0" sz="1607" u="none" cap="none" strike="noStrike"/>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38ddfc77cfa_0_80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05" name="Google Shape;705;g38ddfc77cfa_0_80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06" name="Google Shape;706;g38ddfc77cfa_0_807"/>
          <p:cNvSpPr/>
          <p:nvPr/>
        </p:nvSpPr>
        <p:spPr>
          <a:xfrm>
            <a:off x="119150" y="394450"/>
            <a:ext cx="6715500" cy="629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50"/>
              <a:buFont typeface="Nunito Sans"/>
              <a:buNone/>
            </a:pPr>
            <a:r>
              <a:rPr i="0" lang="en-US" sz="3950" u="none" cap="none" strike="noStrike">
                <a:solidFill>
                  <a:srgbClr val="D1282E"/>
                </a:solidFill>
              </a:rPr>
              <a:t>Benefits of a Tiered Approach</a:t>
            </a:r>
            <a:endParaRPr i="0" sz="3950" u="none" cap="none" strike="noStrike"/>
          </a:p>
        </p:txBody>
      </p:sp>
      <p:sp>
        <p:nvSpPr>
          <p:cNvPr id="707" name="Google Shape;707;g38ddfc77cfa_0_807"/>
          <p:cNvSpPr/>
          <p:nvPr/>
        </p:nvSpPr>
        <p:spPr>
          <a:xfrm>
            <a:off x="119150" y="1426323"/>
            <a:ext cx="11577900" cy="644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i="0" lang="en-US" sz="1553" u="none" cap="none" strike="noStrike">
                <a:solidFill>
                  <a:srgbClr val="002060"/>
                </a:solidFill>
              </a:rPr>
              <a:t>Implementing tiered strategies provides multiple organizational advantages that enhance resilience maturity and operational effectiveness.</a:t>
            </a:r>
            <a:endParaRPr i="0" sz="1553" u="none" cap="none" strike="noStrike"/>
          </a:p>
        </p:txBody>
      </p:sp>
      <p:sp>
        <p:nvSpPr>
          <p:cNvPr id="708" name="Google Shape;708;g38ddfc77cfa_0_807"/>
          <p:cNvSpPr/>
          <p:nvPr/>
        </p:nvSpPr>
        <p:spPr>
          <a:xfrm>
            <a:off x="119150" y="2297121"/>
            <a:ext cx="5688600" cy="1818000"/>
          </a:xfrm>
          <a:prstGeom prst="roundRect">
            <a:avLst>
              <a:gd fmla="val 4652" name="adj"/>
            </a:avLst>
          </a:prstGeom>
          <a:solidFill>
            <a:srgbClr val="F6D5D5"/>
          </a:solidFill>
          <a:ln cap="flat" cmpd="sng" w="8450">
            <a:solidFill>
              <a:srgbClr val="DCBBBB"/>
            </a:solidFill>
            <a:prstDash val="solid"/>
            <a:round/>
            <a:headEnd len="sm" w="sm" type="none"/>
            <a:tailEnd len="sm" w="sm" type="none"/>
          </a:ln>
        </p:spPr>
        <p:txBody>
          <a:bodyPr anchorCtr="0" anchor="ctr" bIns="81175" lIns="81175" spcFirstLastPara="1" rIns="81175" wrap="square" tIns="81175">
            <a:noAutofit/>
          </a:bodyPr>
          <a:lstStyle/>
          <a:p>
            <a:pPr indent="0" lvl="0" marL="0" rtl="0" algn="l">
              <a:spcBef>
                <a:spcPts val="0"/>
              </a:spcBef>
              <a:spcAft>
                <a:spcPts val="0"/>
              </a:spcAft>
              <a:buNone/>
            </a:pPr>
            <a:r>
              <a:t/>
            </a:r>
            <a:endParaRPr/>
          </a:p>
        </p:txBody>
      </p:sp>
      <p:sp>
        <p:nvSpPr>
          <p:cNvPr id="709" name="Google Shape;709;g38ddfc77cfa_0_807"/>
          <p:cNvSpPr/>
          <p:nvPr/>
        </p:nvSpPr>
        <p:spPr>
          <a:xfrm>
            <a:off x="327258" y="2505229"/>
            <a:ext cx="2517000" cy="31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53"/>
              <a:buFont typeface="Nunito Sans"/>
              <a:buNone/>
            </a:pPr>
            <a:r>
              <a:rPr i="0" lang="en-US" sz="1952" u="none" cap="none" strike="noStrike">
                <a:solidFill>
                  <a:srgbClr val="002060"/>
                </a:solidFill>
              </a:rPr>
              <a:t>Crisis Simplification</a:t>
            </a:r>
            <a:endParaRPr i="0" sz="1952" u="none" cap="none" strike="noStrike"/>
          </a:p>
        </p:txBody>
      </p:sp>
      <p:sp>
        <p:nvSpPr>
          <p:cNvPr id="710" name="Google Shape;710;g38ddfc77cfa_0_807"/>
          <p:cNvSpPr/>
          <p:nvPr/>
        </p:nvSpPr>
        <p:spPr>
          <a:xfrm>
            <a:off x="327258" y="2940575"/>
            <a:ext cx="5272200" cy="966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i="0" lang="en-US" sz="1553" u="none" cap="none" strike="noStrike">
                <a:solidFill>
                  <a:srgbClr val="002060"/>
                </a:solidFill>
              </a:rPr>
              <a:t>Eliminates confusion during incidents by providing clear prioritization guidelines for recovery teams and leadership decision-making.</a:t>
            </a:r>
            <a:endParaRPr i="0" sz="1553" u="none" cap="none" strike="noStrike"/>
          </a:p>
        </p:txBody>
      </p:sp>
      <p:sp>
        <p:nvSpPr>
          <p:cNvPr id="711" name="Google Shape;711;g38ddfc77cfa_0_807"/>
          <p:cNvSpPr/>
          <p:nvPr/>
        </p:nvSpPr>
        <p:spPr>
          <a:xfrm>
            <a:off x="6008845" y="2297121"/>
            <a:ext cx="5688600" cy="1818000"/>
          </a:xfrm>
          <a:prstGeom prst="roundRect">
            <a:avLst>
              <a:gd fmla="val 4652" name="adj"/>
            </a:avLst>
          </a:prstGeom>
          <a:solidFill>
            <a:srgbClr val="F6D5D5"/>
          </a:solidFill>
          <a:ln cap="flat" cmpd="sng" w="8450">
            <a:solidFill>
              <a:srgbClr val="DCBBBB"/>
            </a:solidFill>
            <a:prstDash val="solid"/>
            <a:round/>
            <a:headEnd len="sm" w="sm" type="none"/>
            <a:tailEnd len="sm" w="sm" type="none"/>
          </a:ln>
        </p:spPr>
        <p:txBody>
          <a:bodyPr anchorCtr="0" anchor="ctr" bIns="81175" lIns="81175" spcFirstLastPara="1" rIns="81175" wrap="square" tIns="81175">
            <a:noAutofit/>
          </a:bodyPr>
          <a:lstStyle/>
          <a:p>
            <a:pPr indent="0" lvl="0" marL="0" rtl="0" algn="l">
              <a:spcBef>
                <a:spcPts val="0"/>
              </a:spcBef>
              <a:spcAft>
                <a:spcPts val="0"/>
              </a:spcAft>
              <a:buNone/>
            </a:pPr>
            <a:r>
              <a:t/>
            </a:r>
            <a:endParaRPr/>
          </a:p>
        </p:txBody>
      </p:sp>
      <p:sp>
        <p:nvSpPr>
          <p:cNvPr id="712" name="Google Shape;712;g38ddfc77cfa_0_807"/>
          <p:cNvSpPr/>
          <p:nvPr/>
        </p:nvSpPr>
        <p:spPr>
          <a:xfrm>
            <a:off x="6216952" y="2505229"/>
            <a:ext cx="2517000" cy="31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53"/>
              <a:buFont typeface="Nunito Sans"/>
              <a:buNone/>
            </a:pPr>
            <a:r>
              <a:rPr i="0" lang="en-US" sz="1952" u="none" cap="none" strike="noStrike">
                <a:solidFill>
                  <a:srgbClr val="002060"/>
                </a:solidFill>
              </a:rPr>
              <a:t>Phased Recovery</a:t>
            </a:r>
            <a:endParaRPr i="0" sz="1952" u="none" cap="none" strike="noStrike"/>
          </a:p>
        </p:txBody>
      </p:sp>
      <p:sp>
        <p:nvSpPr>
          <p:cNvPr id="713" name="Google Shape;713;g38ddfc77cfa_0_807"/>
          <p:cNvSpPr/>
          <p:nvPr/>
        </p:nvSpPr>
        <p:spPr>
          <a:xfrm>
            <a:off x="6216952" y="2940575"/>
            <a:ext cx="5272200" cy="966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i="0" lang="en-US" sz="1553" u="none" cap="none" strike="noStrike">
                <a:solidFill>
                  <a:srgbClr val="002060"/>
                </a:solidFill>
              </a:rPr>
              <a:t>Enables systematic restoration approaches and facilitates clear communication to stakeholders about recovery progress and expectations.</a:t>
            </a:r>
            <a:endParaRPr i="0" sz="1553" u="none" cap="none" strike="noStrike"/>
          </a:p>
        </p:txBody>
      </p:sp>
      <p:sp>
        <p:nvSpPr>
          <p:cNvPr id="714" name="Google Shape;714;g38ddfc77cfa_0_807"/>
          <p:cNvSpPr/>
          <p:nvPr/>
        </p:nvSpPr>
        <p:spPr>
          <a:xfrm>
            <a:off x="119150" y="4316476"/>
            <a:ext cx="5688600" cy="1818000"/>
          </a:xfrm>
          <a:prstGeom prst="roundRect">
            <a:avLst>
              <a:gd fmla="val 4652" name="adj"/>
            </a:avLst>
          </a:prstGeom>
          <a:solidFill>
            <a:srgbClr val="F6D5D5"/>
          </a:solidFill>
          <a:ln cap="flat" cmpd="sng" w="8450">
            <a:solidFill>
              <a:srgbClr val="DCBBBB"/>
            </a:solidFill>
            <a:prstDash val="solid"/>
            <a:round/>
            <a:headEnd len="sm" w="sm" type="none"/>
            <a:tailEnd len="sm" w="sm" type="none"/>
          </a:ln>
        </p:spPr>
        <p:txBody>
          <a:bodyPr anchorCtr="0" anchor="ctr" bIns="81175" lIns="81175" spcFirstLastPara="1" rIns="81175" wrap="square" tIns="81175">
            <a:noAutofit/>
          </a:bodyPr>
          <a:lstStyle/>
          <a:p>
            <a:pPr indent="0" lvl="0" marL="0" rtl="0" algn="l">
              <a:spcBef>
                <a:spcPts val="0"/>
              </a:spcBef>
              <a:spcAft>
                <a:spcPts val="0"/>
              </a:spcAft>
              <a:buNone/>
            </a:pPr>
            <a:r>
              <a:t/>
            </a:r>
            <a:endParaRPr/>
          </a:p>
        </p:txBody>
      </p:sp>
      <p:sp>
        <p:nvSpPr>
          <p:cNvPr id="715" name="Google Shape;715;g38ddfc77cfa_0_807"/>
          <p:cNvSpPr/>
          <p:nvPr/>
        </p:nvSpPr>
        <p:spPr>
          <a:xfrm>
            <a:off x="327258" y="4524584"/>
            <a:ext cx="2725200" cy="31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53"/>
              <a:buFont typeface="Nunito Sans"/>
              <a:buNone/>
            </a:pPr>
            <a:r>
              <a:rPr i="0" lang="en-US" sz="1952" u="none" cap="none" strike="noStrike">
                <a:solidFill>
                  <a:srgbClr val="002060"/>
                </a:solidFill>
              </a:rPr>
              <a:t>Alignment Achievement</a:t>
            </a:r>
            <a:endParaRPr i="0" sz="1952" u="none" cap="none" strike="noStrike"/>
          </a:p>
        </p:txBody>
      </p:sp>
      <p:sp>
        <p:nvSpPr>
          <p:cNvPr id="716" name="Google Shape;716;g38ddfc77cfa_0_807"/>
          <p:cNvSpPr/>
          <p:nvPr/>
        </p:nvSpPr>
        <p:spPr>
          <a:xfrm>
            <a:off x="327258" y="4959931"/>
            <a:ext cx="5272200" cy="966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i="0" lang="en-US" sz="1553" u="none" cap="none" strike="noStrike">
                <a:solidFill>
                  <a:srgbClr val="002060"/>
                </a:solidFill>
              </a:rPr>
              <a:t>Unifies operational and technical planning efforts, ensuring IT recovery supports business priorities rather than operating independently.</a:t>
            </a:r>
            <a:endParaRPr i="0" sz="1553" u="none" cap="none" strike="noStrike"/>
          </a:p>
        </p:txBody>
      </p:sp>
      <p:sp>
        <p:nvSpPr>
          <p:cNvPr id="717" name="Google Shape;717;g38ddfc77cfa_0_807"/>
          <p:cNvSpPr/>
          <p:nvPr/>
        </p:nvSpPr>
        <p:spPr>
          <a:xfrm>
            <a:off x="6008845" y="4316476"/>
            <a:ext cx="5688600" cy="1818000"/>
          </a:xfrm>
          <a:prstGeom prst="roundRect">
            <a:avLst>
              <a:gd fmla="val 4652" name="adj"/>
            </a:avLst>
          </a:prstGeom>
          <a:solidFill>
            <a:srgbClr val="F6D5D5"/>
          </a:solidFill>
          <a:ln cap="flat" cmpd="sng" w="8450">
            <a:solidFill>
              <a:srgbClr val="DCBBBB"/>
            </a:solidFill>
            <a:prstDash val="solid"/>
            <a:round/>
            <a:headEnd len="sm" w="sm" type="none"/>
            <a:tailEnd len="sm" w="sm" type="none"/>
          </a:ln>
        </p:spPr>
        <p:txBody>
          <a:bodyPr anchorCtr="0" anchor="ctr" bIns="81175" lIns="81175" spcFirstLastPara="1" rIns="81175" wrap="square" tIns="81175">
            <a:noAutofit/>
          </a:bodyPr>
          <a:lstStyle/>
          <a:p>
            <a:pPr indent="0" lvl="0" marL="0" rtl="0" algn="l">
              <a:spcBef>
                <a:spcPts val="0"/>
              </a:spcBef>
              <a:spcAft>
                <a:spcPts val="0"/>
              </a:spcAft>
              <a:buNone/>
            </a:pPr>
            <a:r>
              <a:t/>
            </a:r>
            <a:endParaRPr/>
          </a:p>
        </p:txBody>
      </p:sp>
      <p:sp>
        <p:nvSpPr>
          <p:cNvPr id="718" name="Google Shape;718;g38ddfc77cfa_0_807"/>
          <p:cNvSpPr/>
          <p:nvPr/>
        </p:nvSpPr>
        <p:spPr>
          <a:xfrm>
            <a:off x="6216952" y="4524584"/>
            <a:ext cx="2608200" cy="31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53"/>
              <a:buFont typeface="Nunito Sans"/>
              <a:buNone/>
            </a:pPr>
            <a:r>
              <a:rPr i="0" lang="en-US" sz="1952" u="none" cap="none" strike="noStrike">
                <a:solidFill>
                  <a:srgbClr val="002060"/>
                </a:solidFill>
              </a:rPr>
              <a:t>Transparency Provision</a:t>
            </a:r>
            <a:endParaRPr i="0" sz="1952" u="none" cap="none" strike="noStrike"/>
          </a:p>
        </p:txBody>
      </p:sp>
      <p:sp>
        <p:nvSpPr>
          <p:cNvPr id="719" name="Google Shape;719;g38ddfc77cfa_0_807"/>
          <p:cNvSpPr/>
          <p:nvPr/>
        </p:nvSpPr>
        <p:spPr>
          <a:xfrm>
            <a:off x="6216952" y="4959931"/>
            <a:ext cx="5272200" cy="966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i="0" lang="en-US" sz="1553" u="none" cap="none" strike="noStrike">
                <a:solidFill>
                  <a:srgbClr val="002060"/>
                </a:solidFill>
              </a:rPr>
              <a:t>Provides clear framework for leadership oversight and regulatory/audit compliance, demonstrating structured approach to risk management.</a:t>
            </a:r>
            <a:endParaRPr i="0" sz="1553" u="none" cap="none" strike="noStrike"/>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38ddfc77cfa_0_82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26" name="Google Shape;726;g38ddfc77cfa_0_82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27" name="Google Shape;727;g38ddfc77cfa_0_827"/>
          <p:cNvPicPr preferRelativeResize="0"/>
          <p:nvPr/>
        </p:nvPicPr>
        <p:blipFill rotWithShape="1">
          <a:blip r:embed="rId3">
            <a:alphaModFix/>
          </a:blip>
          <a:srcRect b="0" l="0" r="0" t="0"/>
          <a:stretch/>
        </p:blipFill>
        <p:spPr>
          <a:xfrm>
            <a:off x="146575" y="1116774"/>
            <a:ext cx="4367449" cy="4367449"/>
          </a:xfrm>
          <a:prstGeom prst="rect">
            <a:avLst/>
          </a:prstGeom>
          <a:noFill/>
          <a:ln>
            <a:noFill/>
          </a:ln>
        </p:spPr>
      </p:pic>
      <p:sp>
        <p:nvSpPr>
          <p:cNvPr id="728" name="Google Shape;728;g38ddfc77cfa_0_827"/>
          <p:cNvSpPr/>
          <p:nvPr/>
        </p:nvSpPr>
        <p:spPr>
          <a:xfrm>
            <a:off x="5139700" y="211625"/>
            <a:ext cx="7210800" cy="12507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3899"/>
              <a:buFont typeface="Nunito Sans"/>
              <a:buNone/>
            </a:pPr>
            <a:r>
              <a:rPr i="0" lang="en-US" sz="3898" u="none" cap="none" strike="noStrike">
                <a:solidFill>
                  <a:srgbClr val="D1282E"/>
                </a:solidFill>
              </a:rPr>
              <a:t>Tier 1: Mission-Critical Operations</a:t>
            </a:r>
            <a:endParaRPr i="0" sz="3898" u="none" cap="none" strike="noStrike"/>
          </a:p>
        </p:txBody>
      </p:sp>
      <p:sp>
        <p:nvSpPr>
          <p:cNvPr id="729" name="Google Shape;729;g38ddfc77cfa_0_827"/>
          <p:cNvSpPr/>
          <p:nvPr/>
        </p:nvSpPr>
        <p:spPr>
          <a:xfrm>
            <a:off x="5139700" y="1662425"/>
            <a:ext cx="6875100" cy="9606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550"/>
              <a:buFont typeface="Inter"/>
              <a:buNone/>
            </a:pPr>
            <a:r>
              <a:rPr i="0" lang="en-US" sz="1550" u="none" cap="none" strike="noStrike">
                <a:solidFill>
                  <a:srgbClr val="002060"/>
                </a:solidFill>
              </a:rPr>
              <a:t>Tier 1 encompasses functions and systems that must continue operating under all circumstances. These represent the absolute core of organizational survival and customer service delivery capabilities.</a:t>
            </a:r>
            <a:endParaRPr i="0" sz="1550" u="none" cap="none" strike="noStrike"/>
          </a:p>
        </p:txBody>
      </p:sp>
      <p:sp>
        <p:nvSpPr>
          <p:cNvPr id="730" name="Google Shape;730;g38ddfc77cfa_0_827"/>
          <p:cNvSpPr/>
          <p:nvPr/>
        </p:nvSpPr>
        <p:spPr>
          <a:xfrm>
            <a:off x="5139700" y="2802833"/>
            <a:ext cx="7210800" cy="320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550"/>
              <a:buFont typeface="Inter"/>
              <a:buNone/>
            </a:pPr>
            <a:r>
              <a:rPr b="1" i="0" lang="en-US" sz="1550" u="none" cap="none" strike="noStrike">
                <a:solidFill>
                  <a:srgbClr val="002060"/>
                </a:solidFill>
              </a:rPr>
              <a:t>Defining Characteristics:</a:t>
            </a:r>
            <a:endParaRPr i="0" sz="1550" u="none" cap="none" strike="noStrike"/>
          </a:p>
        </p:txBody>
      </p:sp>
      <p:sp>
        <p:nvSpPr>
          <p:cNvPr id="731" name="Google Shape;731;g38ddfc77cfa_0_827"/>
          <p:cNvSpPr/>
          <p:nvPr/>
        </p:nvSpPr>
        <p:spPr>
          <a:xfrm>
            <a:off x="5139700" y="3303022"/>
            <a:ext cx="7210800" cy="320100"/>
          </a:xfrm>
          <a:prstGeom prst="rect">
            <a:avLst/>
          </a:prstGeom>
          <a:noFill/>
          <a:ln>
            <a:noFill/>
          </a:ln>
        </p:spPr>
        <p:txBody>
          <a:bodyPr anchorCtr="0" anchor="t" bIns="0" lIns="0" spcFirstLastPara="1" rIns="0" wrap="square" tIns="0">
            <a:noAutofit/>
          </a:bodyPr>
          <a:lstStyle/>
          <a:p>
            <a:pPr indent="-322125" lvl="0" marL="322125" marR="0" rtl="0" algn="l">
              <a:lnSpc>
                <a:spcPct val="160606"/>
              </a:lnSpc>
              <a:spcBef>
                <a:spcPts val="0"/>
              </a:spcBef>
              <a:spcAft>
                <a:spcPts val="0"/>
              </a:spcAft>
              <a:buClr>
                <a:srgbClr val="002060"/>
              </a:buClr>
              <a:buSzPts val="1550"/>
              <a:buChar char="•"/>
            </a:pPr>
            <a:r>
              <a:rPr i="0" lang="en-US" sz="1550" u="none" cap="none" strike="noStrike">
                <a:solidFill>
                  <a:srgbClr val="002060"/>
                </a:solidFill>
              </a:rPr>
              <a:t>Zero tolerance for extended outages</a:t>
            </a:r>
            <a:endParaRPr i="0" sz="1550" u="none" cap="none" strike="noStrike"/>
          </a:p>
        </p:txBody>
      </p:sp>
      <p:sp>
        <p:nvSpPr>
          <p:cNvPr id="732" name="Google Shape;732;g38ddfc77cfa_0_827"/>
          <p:cNvSpPr/>
          <p:nvPr/>
        </p:nvSpPr>
        <p:spPr>
          <a:xfrm>
            <a:off x="5139700" y="3693152"/>
            <a:ext cx="7210800" cy="320100"/>
          </a:xfrm>
          <a:prstGeom prst="rect">
            <a:avLst/>
          </a:prstGeom>
          <a:noFill/>
          <a:ln>
            <a:noFill/>
          </a:ln>
        </p:spPr>
        <p:txBody>
          <a:bodyPr anchorCtr="0" anchor="t" bIns="0" lIns="0" spcFirstLastPara="1" rIns="0" wrap="square" tIns="0">
            <a:noAutofit/>
          </a:bodyPr>
          <a:lstStyle/>
          <a:p>
            <a:pPr indent="-322125" lvl="0" marL="322125" marR="0" rtl="0" algn="l">
              <a:lnSpc>
                <a:spcPct val="160606"/>
              </a:lnSpc>
              <a:spcBef>
                <a:spcPts val="0"/>
              </a:spcBef>
              <a:spcAft>
                <a:spcPts val="0"/>
              </a:spcAft>
              <a:buClr>
                <a:srgbClr val="002060"/>
              </a:buClr>
              <a:buSzPts val="1550"/>
              <a:buChar char="•"/>
            </a:pPr>
            <a:r>
              <a:rPr i="0" lang="en-US" sz="1550" u="none" cap="none" strike="noStrike">
                <a:solidFill>
                  <a:srgbClr val="002060"/>
                </a:solidFill>
              </a:rPr>
              <a:t>Immediate impact on customer service or safety</a:t>
            </a:r>
            <a:endParaRPr i="0" sz="1550" u="none" cap="none" strike="noStrike"/>
          </a:p>
        </p:txBody>
      </p:sp>
      <p:sp>
        <p:nvSpPr>
          <p:cNvPr id="733" name="Google Shape;733;g38ddfc77cfa_0_827"/>
          <p:cNvSpPr/>
          <p:nvPr/>
        </p:nvSpPr>
        <p:spPr>
          <a:xfrm>
            <a:off x="5139700" y="4083281"/>
            <a:ext cx="7210800" cy="320100"/>
          </a:xfrm>
          <a:prstGeom prst="rect">
            <a:avLst/>
          </a:prstGeom>
          <a:noFill/>
          <a:ln>
            <a:noFill/>
          </a:ln>
        </p:spPr>
        <p:txBody>
          <a:bodyPr anchorCtr="0" anchor="t" bIns="0" lIns="0" spcFirstLastPara="1" rIns="0" wrap="square" tIns="0">
            <a:noAutofit/>
          </a:bodyPr>
          <a:lstStyle/>
          <a:p>
            <a:pPr indent="-322125" lvl="0" marL="322125" marR="0" rtl="0" algn="l">
              <a:lnSpc>
                <a:spcPct val="160606"/>
              </a:lnSpc>
              <a:spcBef>
                <a:spcPts val="0"/>
              </a:spcBef>
              <a:spcAft>
                <a:spcPts val="0"/>
              </a:spcAft>
              <a:buClr>
                <a:srgbClr val="002060"/>
              </a:buClr>
              <a:buSzPts val="1550"/>
              <a:buChar char="•"/>
            </a:pPr>
            <a:r>
              <a:rPr i="0" lang="en-US" sz="1550" u="none" cap="none" strike="noStrike">
                <a:solidFill>
                  <a:srgbClr val="002060"/>
                </a:solidFill>
              </a:rPr>
              <a:t>Shortest possible RTO requirements (minutes to hours)</a:t>
            </a:r>
            <a:endParaRPr i="0" sz="1550" u="none" cap="none" strike="noStrike"/>
          </a:p>
        </p:txBody>
      </p:sp>
      <p:sp>
        <p:nvSpPr>
          <p:cNvPr id="734" name="Google Shape;734;g38ddfc77cfa_0_827"/>
          <p:cNvSpPr/>
          <p:nvPr/>
        </p:nvSpPr>
        <p:spPr>
          <a:xfrm>
            <a:off x="5139700" y="4473411"/>
            <a:ext cx="7210800" cy="320100"/>
          </a:xfrm>
          <a:prstGeom prst="rect">
            <a:avLst/>
          </a:prstGeom>
          <a:noFill/>
          <a:ln>
            <a:noFill/>
          </a:ln>
        </p:spPr>
        <p:txBody>
          <a:bodyPr anchorCtr="0" anchor="t" bIns="0" lIns="0" spcFirstLastPara="1" rIns="0" wrap="square" tIns="0">
            <a:noAutofit/>
          </a:bodyPr>
          <a:lstStyle/>
          <a:p>
            <a:pPr indent="-322125" lvl="0" marL="322125" marR="0" rtl="0" algn="l">
              <a:lnSpc>
                <a:spcPct val="160606"/>
              </a:lnSpc>
              <a:spcBef>
                <a:spcPts val="0"/>
              </a:spcBef>
              <a:spcAft>
                <a:spcPts val="0"/>
              </a:spcAft>
              <a:buClr>
                <a:srgbClr val="002060"/>
              </a:buClr>
              <a:buSzPts val="1550"/>
              <a:buChar char="•"/>
            </a:pPr>
            <a:r>
              <a:rPr i="0" lang="en-US" sz="1550" u="none" cap="none" strike="noStrike">
                <a:solidFill>
                  <a:srgbClr val="002060"/>
                </a:solidFill>
              </a:rPr>
              <a:t>Strongest resilience controls and redundancy</a:t>
            </a:r>
            <a:endParaRPr i="0" sz="1550" u="none" cap="none" strike="noStrike"/>
          </a:p>
        </p:txBody>
      </p:sp>
      <p:sp>
        <p:nvSpPr>
          <p:cNvPr id="735" name="Google Shape;735;g38ddfc77cfa_0_827"/>
          <p:cNvSpPr/>
          <p:nvPr/>
        </p:nvSpPr>
        <p:spPr>
          <a:xfrm>
            <a:off x="5139700" y="4863540"/>
            <a:ext cx="7210800" cy="320100"/>
          </a:xfrm>
          <a:prstGeom prst="rect">
            <a:avLst/>
          </a:prstGeom>
          <a:noFill/>
          <a:ln>
            <a:noFill/>
          </a:ln>
        </p:spPr>
        <p:txBody>
          <a:bodyPr anchorCtr="0" anchor="t" bIns="0" lIns="0" spcFirstLastPara="1" rIns="0" wrap="square" tIns="0">
            <a:noAutofit/>
          </a:bodyPr>
          <a:lstStyle/>
          <a:p>
            <a:pPr indent="-322125" lvl="0" marL="322125" marR="0" rtl="0" algn="l">
              <a:lnSpc>
                <a:spcPct val="160606"/>
              </a:lnSpc>
              <a:spcBef>
                <a:spcPts val="0"/>
              </a:spcBef>
              <a:spcAft>
                <a:spcPts val="0"/>
              </a:spcAft>
              <a:buClr>
                <a:srgbClr val="002060"/>
              </a:buClr>
              <a:buSzPts val="1550"/>
              <a:buChar char="•"/>
            </a:pPr>
            <a:r>
              <a:rPr i="0" lang="en-US" sz="1550" u="none" cap="none" strike="noStrike">
                <a:solidFill>
                  <a:srgbClr val="002060"/>
                </a:solidFill>
              </a:rPr>
              <a:t>Highest investment in protective measures</a:t>
            </a:r>
            <a:endParaRPr i="0" sz="1550" u="none" cap="none" strike="noStrike"/>
          </a:p>
        </p:txBody>
      </p:sp>
      <p:sp>
        <p:nvSpPr>
          <p:cNvPr id="736" name="Google Shape;736;g38ddfc77cfa_0_827"/>
          <p:cNvSpPr/>
          <p:nvPr/>
        </p:nvSpPr>
        <p:spPr>
          <a:xfrm>
            <a:off x="5139700" y="5363729"/>
            <a:ext cx="7210800" cy="320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2060"/>
              </a:buClr>
              <a:buSzPts val="1550"/>
              <a:buFont typeface="Inter"/>
              <a:buNone/>
            </a:pPr>
            <a:r>
              <a:rPr b="1" i="0" lang="en-US" sz="1550" u="none" cap="none" strike="noStrike">
                <a:solidFill>
                  <a:srgbClr val="002060"/>
                </a:solidFill>
              </a:rPr>
              <a:t>Common Examples:</a:t>
            </a:r>
            <a:endParaRPr i="0" sz="1550" u="none" cap="none" strike="noStrike"/>
          </a:p>
        </p:txBody>
      </p:sp>
      <p:sp>
        <p:nvSpPr>
          <p:cNvPr id="737" name="Google Shape;737;g38ddfc77cfa_0_827"/>
          <p:cNvSpPr/>
          <p:nvPr/>
        </p:nvSpPr>
        <p:spPr>
          <a:xfrm>
            <a:off x="5139700" y="5863918"/>
            <a:ext cx="7210800" cy="320100"/>
          </a:xfrm>
          <a:prstGeom prst="rect">
            <a:avLst/>
          </a:prstGeom>
          <a:noFill/>
          <a:ln>
            <a:noFill/>
          </a:ln>
        </p:spPr>
        <p:txBody>
          <a:bodyPr anchorCtr="0" anchor="t" bIns="0" lIns="0" spcFirstLastPara="1" rIns="0" wrap="square" tIns="0">
            <a:noAutofit/>
          </a:bodyPr>
          <a:lstStyle/>
          <a:p>
            <a:pPr indent="-322125" lvl="0" marL="322125" marR="0" rtl="0" algn="l">
              <a:lnSpc>
                <a:spcPct val="160606"/>
              </a:lnSpc>
              <a:spcBef>
                <a:spcPts val="0"/>
              </a:spcBef>
              <a:spcAft>
                <a:spcPts val="0"/>
              </a:spcAft>
              <a:buClr>
                <a:srgbClr val="002060"/>
              </a:buClr>
              <a:buSzPts val="1550"/>
              <a:buChar char="•"/>
            </a:pPr>
            <a:r>
              <a:rPr i="0" lang="en-US" sz="1550" u="none" cap="none" strike="noStrike">
                <a:solidFill>
                  <a:srgbClr val="002060"/>
                </a:solidFill>
              </a:rPr>
              <a:t>Banking transaction processing systems</a:t>
            </a:r>
            <a:endParaRPr i="0" sz="1550" u="none" cap="none" strike="noStrike"/>
          </a:p>
        </p:txBody>
      </p:sp>
      <p:sp>
        <p:nvSpPr>
          <p:cNvPr id="738" name="Google Shape;738;g38ddfc77cfa_0_827"/>
          <p:cNvSpPr/>
          <p:nvPr/>
        </p:nvSpPr>
        <p:spPr>
          <a:xfrm>
            <a:off x="5139700" y="6254048"/>
            <a:ext cx="7210800" cy="320100"/>
          </a:xfrm>
          <a:prstGeom prst="rect">
            <a:avLst/>
          </a:prstGeom>
          <a:noFill/>
          <a:ln>
            <a:noFill/>
          </a:ln>
        </p:spPr>
        <p:txBody>
          <a:bodyPr anchorCtr="0" anchor="t" bIns="0" lIns="0" spcFirstLastPara="1" rIns="0" wrap="square" tIns="0">
            <a:noAutofit/>
          </a:bodyPr>
          <a:lstStyle/>
          <a:p>
            <a:pPr indent="-322125" lvl="0" marL="322125" marR="0" rtl="0" algn="l">
              <a:lnSpc>
                <a:spcPct val="160606"/>
              </a:lnSpc>
              <a:spcBef>
                <a:spcPts val="0"/>
              </a:spcBef>
              <a:spcAft>
                <a:spcPts val="0"/>
              </a:spcAft>
              <a:buClr>
                <a:srgbClr val="002060"/>
              </a:buClr>
              <a:buSzPts val="1550"/>
              <a:buChar char="•"/>
            </a:pPr>
            <a:r>
              <a:rPr i="0" lang="en-US" sz="1550" u="none" cap="none" strike="noStrike">
                <a:solidFill>
                  <a:srgbClr val="002060"/>
                </a:solidFill>
              </a:rPr>
              <a:t>Emergency response communication networks</a:t>
            </a:r>
            <a:endParaRPr i="0" sz="1550" u="none" cap="none" strike="noStrike"/>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38ddfc77cfa_0_84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45" name="Google Shape;745;g38ddfc77cfa_0_84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46" name="Google Shape;746;g38ddfc77cfa_0_845"/>
          <p:cNvSpPr/>
          <p:nvPr/>
        </p:nvSpPr>
        <p:spPr>
          <a:xfrm>
            <a:off x="267300" y="245425"/>
            <a:ext cx="9048600" cy="544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414"/>
              <a:buFont typeface="Nunito Sans"/>
              <a:buNone/>
            </a:pPr>
            <a:r>
              <a:rPr i="0" lang="en-US" sz="3413" u="none" cap="none" strike="noStrike">
                <a:solidFill>
                  <a:srgbClr val="D1282E"/>
                </a:solidFill>
              </a:rPr>
              <a:t>Tier 2: High-Impact but Recoverable Functions</a:t>
            </a:r>
            <a:endParaRPr i="0" sz="3413" u="none" cap="none" strike="noStrike"/>
          </a:p>
        </p:txBody>
      </p:sp>
      <p:sp>
        <p:nvSpPr>
          <p:cNvPr id="747" name="Google Shape;747;g38ddfc77cfa_0_845"/>
          <p:cNvSpPr/>
          <p:nvPr/>
        </p:nvSpPr>
        <p:spPr>
          <a:xfrm>
            <a:off x="267300" y="1138288"/>
            <a:ext cx="11266800" cy="557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5"/>
              <a:buFont typeface="Inter"/>
              <a:buNone/>
            </a:pPr>
            <a:r>
              <a:rPr i="0" lang="en-US" sz="1365" u="none" cap="none" strike="noStrike">
                <a:solidFill>
                  <a:srgbClr val="002060"/>
                </a:solidFill>
              </a:rPr>
              <a:t>Tier 2 includes functions that can pause briefly but require quick restoration to prevent significant business impact. These processes support critical operations but have some tolerance for temporary disruption.</a:t>
            </a:r>
            <a:endParaRPr i="0" sz="1365" u="none" cap="none" strike="noStrike"/>
          </a:p>
        </p:txBody>
      </p:sp>
      <p:sp>
        <p:nvSpPr>
          <p:cNvPr id="748" name="Google Shape;748;g38ddfc77cfa_0_845"/>
          <p:cNvSpPr/>
          <p:nvPr/>
        </p:nvSpPr>
        <p:spPr>
          <a:xfrm>
            <a:off x="267300" y="1891841"/>
            <a:ext cx="11266800" cy="278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5"/>
              <a:buFont typeface="Inter"/>
              <a:buNone/>
            </a:pPr>
            <a:r>
              <a:rPr b="1" i="0" lang="en-US" sz="1365" u="none" cap="none" strike="noStrike">
                <a:solidFill>
                  <a:srgbClr val="002060"/>
                </a:solidFill>
              </a:rPr>
              <a:t>Key Characteristics:</a:t>
            </a:r>
            <a:endParaRPr i="0" sz="1365" u="none" cap="none" strike="noStrike"/>
          </a:p>
        </p:txBody>
      </p:sp>
      <p:sp>
        <p:nvSpPr>
          <p:cNvPr id="749" name="Google Shape;749;g38ddfc77cfa_0_845"/>
          <p:cNvSpPr/>
          <p:nvPr/>
        </p:nvSpPr>
        <p:spPr>
          <a:xfrm>
            <a:off x="267300" y="2366571"/>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Moderate tolerance for brief outages (hours to days)</a:t>
            </a:r>
            <a:endParaRPr i="0" sz="1365" u="none" cap="none" strike="noStrike"/>
          </a:p>
        </p:txBody>
      </p:sp>
      <p:sp>
        <p:nvSpPr>
          <p:cNvPr id="750" name="Google Shape;750;g38ddfc77cfa_0_845"/>
          <p:cNvSpPr/>
          <p:nvPr/>
        </p:nvSpPr>
        <p:spPr>
          <a:xfrm>
            <a:off x="267300" y="2706361"/>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Temporary disruption causes operational challenges but not failure</a:t>
            </a:r>
            <a:endParaRPr i="0" sz="1365" u="none" cap="none" strike="noStrike"/>
          </a:p>
        </p:txBody>
      </p:sp>
      <p:sp>
        <p:nvSpPr>
          <p:cNvPr id="751" name="Google Shape;751;g38ddfc77cfa_0_845"/>
          <p:cNvSpPr/>
          <p:nvPr/>
        </p:nvSpPr>
        <p:spPr>
          <a:xfrm>
            <a:off x="267300" y="3046151"/>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Recovery depends on partial redundancy or documented workarounds</a:t>
            </a:r>
            <a:endParaRPr i="0" sz="1365" u="none" cap="none" strike="noStrike"/>
          </a:p>
        </p:txBody>
      </p:sp>
      <p:sp>
        <p:nvSpPr>
          <p:cNvPr id="752" name="Google Shape;752;g38ddfc77cfa_0_845"/>
          <p:cNvSpPr/>
          <p:nvPr/>
        </p:nvSpPr>
        <p:spPr>
          <a:xfrm>
            <a:off x="267300" y="3385940"/>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Significant but manageable business impact during downtime</a:t>
            </a:r>
            <a:endParaRPr i="0" sz="1365" u="none" cap="none" strike="noStrike"/>
          </a:p>
        </p:txBody>
      </p:sp>
      <p:sp>
        <p:nvSpPr>
          <p:cNvPr id="753" name="Google Shape;753;g38ddfc77cfa_0_845"/>
          <p:cNvSpPr/>
          <p:nvPr/>
        </p:nvSpPr>
        <p:spPr>
          <a:xfrm>
            <a:off x="267300" y="3725730"/>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Balanced investment in recovery capabilities</a:t>
            </a:r>
            <a:endParaRPr i="0" sz="1365" u="none" cap="none" strike="noStrike"/>
          </a:p>
        </p:txBody>
      </p:sp>
      <p:sp>
        <p:nvSpPr>
          <p:cNvPr id="754" name="Google Shape;754;g38ddfc77cfa_0_845"/>
          <p:cNvSpPr/>
          <p:nvPr/>
        </p:nvSpPr>
        <p:spPr>
          <a:xfrm>
            <a:off x="267300" y="4200461"/>
            <a:ext cx="11266800" cy="278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5"/>
              <a:buFont typeface="Inter"/>
              <a:buNone/>
            </a:pPr>
            <a:r>
              <a:rPr b="1" i="0" lang="en-US" sz="1365" u="none" cap="none" strike="noStrike">
                <a:solidFill>
                  <a:srgbClr val="002060"/>
                </a:solidFill>
              </a:rPr>
              <a:t>Typical Examples:</a:t>
            </a:r>
            <a:endParaRPr i="0" sz="1365" u="none" cap="none" strike="noStrike"/>
          </a:p>
        </p:txBody>
      </p:sp>
      <p:sp>
        <p:nvSpPr>
          <p:cNvPr id="755" name="Google Shape;755;g38ddfc77cfa_0_845"/>
          <p:cNvSpPr/>
          <p:nvPr/>
        </p:nvSpPr>
        <p:spPr>
          <a:xfrm>
            <a:off x="267300" y="4675191"/>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Human resources management systems</a:t>
            </a:r>
            <a:endParaRPr i="0" sz="1365" u="none" cap="none" strike="noStrike"/>
          </a:p>
        </p:txBody>
      </p:sp>
      <p:sp>
        <p:nvSpPr>
          <p:cNvPr id="756" name="Google Shape;756;g38ddfc77cfa_0_845"/>
          <p:cNvSpPr/>
          <p:nvPr/>
        </p:nvSpPr>
        <p:spPr>
          <a:xfrm>
            <a:off x="267300" y="5014981"/>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Business analytics and reporting platforms</a:t>
            </a:r>
            <a:endParaRPr i="0" sz="1365" u="none" cap="none" strike="noStrike"/>
          </a:p>
        </p:txBody>
      </p:sp>
      <p:sp>
        <p:nvSpPr>
          <p:cNvPr id="757" name="Google Shape;757;g38ddfc77cfa_0_845"/>
          <p:cNvSpPr/>
          <p:nvPr/>
        </p:nvSpPr>
        <p:spPr>
          <a:xfrm>
            <a:off x="267300" y="5354771"/>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Supply chain and logistics coordination</a:t>
            </a:r>
            <a:endParaRPr i="0" sz="1365" u="none" cap="none" strike="noStrike"/>
          </a:p>
        </p:txBody>
      </p:sp>
      <p:sp>
        <p:nvSpPr>
          <p:cNvPr id="758" name="Google Shape;758;g38ddfc77cfa_0_845"/>
          <p:cNvSpPr/>
          <p:nvPr/>
        </p:nvSpPr>
        <p:spPr>
          <a:xfrm>
            <a:off x="267300" y="5694560"/>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Financial planning and accounting systems</a:t>
            </a:r>
            <a:endParaRPr i="0" sz="1365" u="none" cap="none" strike="noStrike"/>
          </a:p>
        </p:txBody>
      </p:sp>
      <p:sp>
        <p:nvSpPr>
          <p:cNvPr id="759" name="Google Shape;759;g38ddfc77cfa_0_845"/>
          <p:cNvSpPr/>
          <p:nvPr/>
        </p:nvSpPr>
        <p:spPr>
          <a:xfrm>
            <a:off x="267300" y="6034350"/>
            <a:ext cx="11266800" cy="278700"/>
          </a:xfrm>
          <a:prstGeom prst="rect">
            <a:avLst/>
          </a:prstGeom>
          <a:noFill/>
          <a:ln>
            <a:noFill/>
          </a:ln>
        </p:spPr>
        <p:txBody>
          <a:bodyPr anchorCtr="0" anchor="t" bIns="0" lIns="0" spcFirstLastPara="1" rIns="0" wrap="square" tIns="0">
            <a:noAutofit/>
          </a:bodyPr>
          <a:lstStyle/>
          <a:p>
            <a:pPr indent="-292641" lvl="0" marL="292641" marR="0" rtl="0" algn="l">
              <a:lnSpc>
                <a:spcPct val="159375"/>
              </a:lnSpc>
              <a:spcBef>
                <a:spcPts val="0"/>
              </a:spcBef>
              <a:spcAft>
                <a:spcPts val="0"/>
              </a:spcAft>
              <a:buClr>
                <a:srgbClr val="002060"/>
              </a:buClr>
              <a:buSzPts val="1365"/>
              <a:buChar char="•"/>
            </a:pPr>
            <a:r>
              <a:rPr i="0" lang="en-US" sz="1365" u="none" cap="none" strike="noStrike">
                <a:solidFill>
                  <a:srgbClr val="002060"/>
                </a:solidFill>
              </a:rPr>
              <a:t>Customer relationship management tools</a:t>
            </a:r>
            <a:endParaRPr i="0" sz="1365" u="none" cap="none" strike="noStrike"/>
          </a:p>
        </p:txBody>
      </p:sp>
      <p:pic>
        <p:nvPicPr>
          <p:cNvPr descr="Stenciled number 2 (Provided by Getty Images)" id="760" name="Google Shape;760;g38ddfc77cfa_0_845"/>
          <p:cNvPicPr preferRelativeResize="0"/>
          <p:nvPr/>
        </p:nvPicPr>
        <p:blipFill>
          <a:blip r:embed="rId3">
            <a:alphaModFix/>
          </a:blip>
          <a:stretch>
            <a:fillRect/>
          </a:stretch>
        </p:blipFill>
        <p:spPr>
          <a:xfrm>
            <a:off x="6876464" y="2499912"/>
            <a:ext cx="4808786" cy="3205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38ddfc77cfa_0_86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67" name="Google Shape;767;g38ddfc77cfa_0_86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68" name="Google Shape;768;g38ddfc77cfa_0_866"/>
          <p:cNvPicPr preferRelativeResize="0"/>
          <p:nvPr/>
        </p:nvPicPr>
        <p:blipFill rotWithShape="1">
          <a:blip r:embed="rId3">
            <a:alphaModFix/>
          </a:blip>
          <a:srcRect b="0" l="0" r="0" t="0"/>
          <a:stretch/>
        </p:blipFill>
        <p:spPr>
          <a:xfrm>
            <a:off x="192449" y="846393"/>
            <a:ext cx="4423850" cy="4423850"/>
          </a:xfrm>
          <a:prstGeom prst="rect">
            <a:avLst/>
          </a:prstGeom>
          <a:noFill/>
          <a:ln>
            <a:noFill/>
          </a:ln>
        </p:spPr>
      </p:pic>
      <p:sp>
        <p:nvSpPr>
          <p:cNvPr id="769" name="Google Shape;769;g38ddfc77cfa_0_866"/>
          <p:cNvSpPr/>
          <p:nvPr/>
        </p:nvSpPr>
        <p:spPr>
          <a:xfrm>
            <a:off x="5030726" y="136725"/>
            <a:ext cx="6855000" cy="11238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D1282E"/>
              </a:buClr>
              <a:buSzPts val="3503"/>
              <a:buFont typeface="Nunito Sans"/>
              <a:buNone/>
            </a:pPr>
            <a:r>
              <a:rPr i="0" lang="en-US" sz="3503" u="none" cap="none" strike="noStrike">
                <a:solidFill>
                  <a:srgbClr val="D1282E"/>
                </a:solidFill>
              </a:rPr>
              <a:t>Tier 3: Support and Non-Essential Processes</a:t>
            </a:r>
            <a:endParaRPr i="0" sz="3503" u="none" cap="none" strike="noStrike"/>
          </a:p>
        </p:txBody>
      </p:sp>
      <p:sp>
        <p:nvSpPr>
          <p:cNvPr id="770" name="Google Shape;770;g38ddfc77cfa_0_866"/>
          <p:cNvSpPr/>
          <p:nvPr/>
        </p:nvSpPr>
        <p:spPr>
          <a:xfrm>
            <a:off x="5030726" y="1440269"/>
            <a:ext cx="6855000" cy="8628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75"/>
              <a:buFont typeface="Inter"/>
              <a:buNone/>
            </a:pPr>
            <a:r>
              <a:rPr i="0" lang="en-US" sz="1374" u="none" cap="none" strike="noStrike">
                <a:solidFill>
                  <a:srgbClr val="002060"/>
                </a:solidFill>
              </a:rPr>
              <a:t>Tier 3 encompasses functions that can tolerate extended outages with minimal business risk. These processes support organizational efficiency but are not critical for immediate survival or delivery. </a:t>
            </a:r>
            <a:endParaRPr i="0" sz="1374" u="none" cap="none" strike="noStrike"/>
          </a:p>
        </p:txBody>
      </p:sp>
      <p:sp>
        <p:nvSpPr>
          <p:cNvPr id="771" name="Google Shape;771;g38ddfc77cfa_0_866"/>
          <p:cNvSpPr/>
          <p:nvPr/>
        </p:nvSpPr>
        <p:spPr>
          <a:xfrm>
            <a:off x="5030726" y="2465025"/>
            <a:ext cx="6855000" cy="2877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75"/>
              <a:buFont typeface="Inter"/>
              <a:buNone/>
            </a:pPr>
            <a:r>
              <a:rPr b="1" i="0" lang="en-US" sz="1374" u="none" cap="none" strike="noStrike">
                <a:solidFill>
                  <a:srgbClr val="002060"/>
                </a:solidFill>
              </a:rPr>
              <a:t>Defining Features:</a:t>
            </a:r>
            <a:endParaRPr i="0" sz="1374" u="none" cap="none" strike="noStrike"/>
          </a:p>
        </p:txBody>
      </p:sp>
      <p:sp>
        <p:nvSpPr>
          <p:cNvPr id="772" name="Google Shape;772;g38ddfc77cfa_0_866"/>
          <p:cNvSpPr/>
          <p:nvPr/>
        </p:nvSpPr>
        <p:spPr>
          <a:xfrm>
            <a:off x="5030726" y="2914464"/>
            <a:ext cx="6855000" cy="287700"/>
          </a:xfrm>
          <a:prstGeom prst="rect">
            <a:avLst/>
          </a:prstGeom>
          <a:noFill/>
          <a:ln>
            <a:noFill/>
          </a:ln>
        </p:spPr>
        <p:txBody>
          <a:bodyPr anchorCtr="0" anchor="t" bIns="0" lIns="0" spcFirstLastPara="1" rIns="0" wrap="square" tIns="0">
            <a:noAutofit/>
          </a:bodyPr>
          <a:lstStyle/>
          <a:p>
            <a:pPr indent="-304131" lvl="0" marL="304131" marR="0" rtl="0" algn="l">
              <a:lnSpc>
                <a:spcPct val="164516"/>
              </a:lnSpc>
              <a:spcBef>
                <a:spcPts val="0"/>
              </a:spcBef>
              <a:spcAft>
                <a:spcPts val="0"/>
              </a:spcAft>
              <a:buClr>
                <a:srgbClr val="002060"/>
              </a:buClr>
              <a:buSzPts val="1375"/>
              <a:buChar char="•"/>
            </a:pPr>
            <a:r>
              <a:rPr i="0" lang="en-US" sz="1374" u="none" cap="none" strike="noStrike">
                <a:solidFill>
                  <a:srgbClr val="002060"/>
                </a:solidFill>
              </a:rPr>
              <a:t>Extended tolerance for outages (days to weeks)</a:t>
            </a:r>
            <a:endParaRPr i="0" sz="1374" u="none" cap="none" strike="noStrike"/>
          </a:p>
        </p:txBody>
      </p:sp>
      <p:sp>
        <p:nvSpPr>
          <p:cNvPr id="773" name="Google Shape;773;g38ddfc77cfa_0_866"/>
          <p:cNvSpPr/>
          <p:nvPr/>
        </p:nvSpPr>
        <p:spPr>
          <a:xfrm>
            <a:off x="5030726" y="3264956"/>
            <a:ext cx="6855000" cy="287700"/>
          </a:xfrm>
          <a:prstGeom prst="rect">
            <a:avLst/>
          </a:prstGeom>
          <a:noFill/>
          <a:ln>
            <a:noFill/>
          </a:ln>
        </p:spPr>
        <p:txBody>
          <a:bodyPr anchorCtr="0" anchor="t" bIns="0" lIns="0" spcFirstLastPara="1" rIns="0" wrap="square" tIns="0">
            <a:noAutofit/>
          </a:bodyPr>
          <a:lstStyle/>
          <a:p>
            <a:pPr indent="-304131" lvl="0" marL="304131" marR="0" rtl="0" algn="l">
              <a:lnSpc>
                <a:spcPct val="164516"/>
              </a:lnSpc>
              <a:spcBef>
                <a:spcPts val="0"/>
              </a:spcBef>
              <a:spcAft>
                <a:spcPts val="0"/>
              </a:spcAft>
              <a:buClr>
                <a:srgbClr val="002060"/>
              </a:buClr>
              <a:buSzPts val="1375"/>
              <a:buChar char="•"/>
            </a:pPr>
            <a:r>
              <a:rPr i="0" lang="en-US" sz="1374" u="none" cap="none" strike="noStrike">
                <a:solidFill>
                  <a:srgbClr val="002060"/>
                </a:solidFill>
              </a:rPr>
              <a:t>Minimal immediate impact on customer service</a:t>
            </a:r>
            <a:endParaRPr i="0" sz="1374" u="none" cap="none" strike="noStrike"/>
          </a:p>
        </p:txBody>
      </p:sp>
      <p:sp>
        <p:nvSpPr>
          <p:cNvPr id="774" name="Google Shape;774;g38ddfc77cfa_0_866"/>
          <p:cNvSpPr/>
          <p:nvPr/>
        </p:nvSpPr>
        <p:spPr>
          <a:xfrm>
            <a:off x="5030726" y="3615446"/>
            <a:ext cx="6855000" cy="287700"/>
          </a:xfrm>
          <a:prstGeom prst="rect">
            <a:avLst/>
          </a:prstGeom>
          <a:noFill/>
          <a:ln>
            <a:noFill/>
          </a:ln>
        </p:spPr>
        <p:txBody>
          <a:bodyPr anchorCtr="0" anchor="t" bIns="0" lIns="0" spcFirstLastPara="1" rIns="0" wrap="square" tIns="0">
            <a:noAutofit/>
          </a:bodyPr>
          <a:lstStyle/>
          <a:p>
            <a:pPr indent="-304131" lvl="0" marL="304131" marR="0" rtl="0" algn="l">
              <a:lnSpc>
                <a:spcPct val="164516"/>
              </a:lnSpc>
              <a:spcBef>
                <a:spcPts val="0"/>
              </a:spcBef>
              <a:spcAft>
                <a:spcPts val="0"/>
              </a:spcAft>
              <a:buClr>
                <a:srgbClr val="002060"/>
              </a:buClr>
              <a:buSzPts val="1375"/>
              <a:buChar char="•"/>
            </a:pPr>
            <a:r>
              <a:rPr i="0" lang="en-US" sz="1374" u="none" cap="none" strike="noStrike">
                <a:solidFill>
                  <a:srgbClr val="002060"/>
                </a:solidFill>
              </a:rPr>
              <a:t>Focus on cost-effective recovery and strategic deferral</a:t>
            </a:r>
            <a:endParaRPr i="0" sz="1374" u="none" cap="none" strike="noStrike"/>
          </a:p>
        </p:txBody>
      </p:sp>
      <p:sp>
        <p:nvSpPr>
          <p:cNvPr id="775" name="Google Shape;775;g38ddfc77cfa_0_866"/>
          <p:cNvSpPr/>
          <p:nvPr/>
        </p:nvSpPr>
        <p:spPr>
          <a:xfrm>
            <a:off x="5030726" y="3965937"/>
            <a:ext cx="6855000" cy="287700"/>
          </a:xfrm>
          <a:prstGeom prst="rect">
            <a:avLst/>
          </a:prstGeom>
          <a:noFill/>
          <a:ln>
            <a:noFill/>
          </a:ln>
        </p:spPr>
        <p:txBody>
          <a:bodyPr anchorCtr="0" anchor="t" bIns="0" lIns="0" spcFirstLastPara="1" rIns="0" wrap="square" tIns="0">
            <a:noAutofit/>
          </a:bodyPr>
          <a:lstStyle/>
          <a:p>
            <a:pPr indent="-304131" lvl="0" marL="304131" marR="0" rtl="0" algn="l">
              <a:lnSpc>
                <a:spcPct val="164516"/>
              </a:lnSpc>
              <a:spcBef>
                <a:spcPts val="0"/>
              </a:spcBef>
              <a:spcAft>
                <a:spcPts val="0"/>
              </a:spcAft>
              <a:buClr>
                <a:srgbClr val="002060"/>
              </a:buClr>
              <a:buSzPts val="1375"/>
              <a:buChar char="•"/>
            </a:pPr>
            <a:r>
              <a:rPr i="0" lang="en-US" sz="1374" u="none" cap="none" strike="noStrike">
                <a:solidFill>
                  <a:srgbClr val="002060"/>
                </a:solidFill>
              </a:rPr>
              <a:t>Lower priority in resource allocation during incidents</a:t>
            </a:r>
            <a:endParaRPr i="0" sz="1374" u="none" cap="none" strike="noStrike"/>
          </a:p>
        </p:txBody>
      </p:sp>
      <p:sp>
        <p:nvSpPr>
          <p:cNvPr id="776" name="Google Shape;776;g38ddfc77cfa_0_866"/>
          <p:cNvSpPr/>
          <p:nvPr/>
        </p:nvSpPr>
        <p:spPr>
          <a:xfrm>
            <a:off x="5030726" y="4316429"/>
            <a:ext cx="6855000" cy="287700"/>
          </a:xfrm>
          <a:prstGeom prst="rect">
            <a:avLst/>
          </a:prstGeom>
          <a:noFill/>
          <a:ln>
            <a:noFill/>
          </a:ln>
        </p:spPr>
        <p:txBody>
          <a:bodyPr anchorCtr="0" anchor="t" bIns="0" lIns="0" spcFirstLastPara="1" rIns="0" wrap="square" tIns="0">
            <a:noAutofit/>
          </a:bodyPr>
          <a:lstStyle/>
          <a:p>
            <a:pPr indent="-304131" lvl="0" marL="304131" marR="0" rtl="0" algn="l">
              <a:lnSpc>
                <a:spcPct val="164516"/>
              </a:lnSpc>
              <a:spcBef>
                <a:spcPts val="0"/>
              </a:spcBef>
              <a:spcAft>
                <a:spcPts val="0"/>
              </a:spcAft>
              <a:buClr>
                <a:srgbClr val="002060"/>
              </a:buClr>
              <a:buSzPts val="1375"/>
              <a:buChar char="•"/>
            </a:pPr>
            <a:r>
              <a:rPr i="0" lang="en-US" sz="1374" u="none" cap="none" strike="noStrike">
                <a:solidFill>
                  <a:srgbClr val="002060"/>
                </a:solidFill>
              </a:rPr>
              <a:t>Emphasis on efficient restoration over rapid recovery</a:t>
            </a:r>
            <a:endParaRPr i="0" sz="1374" u="none" cap="none" strike="noStrike"/>
          </a:p>
        </p:txBody>
      </p:sp>
      <p:sp>
        <p:nvSpPr>
          <p:cNvPr id="777" name="Google Shape;777;g38ddfc77cfa_0_866"/>
          <p:cNvSpPr/>
          <p:nvPr/>
        </p:nvSpPr>
        <p:spPr>
          <a:xfrm>
            <a:off x="5030726" y="4765868"/>
            <a:ext cx="6855000" cy="2877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75"/>
              <a:buFont typeface="Inter"/>
              <a:buNone/>
            </a:pPr>
            <a:r>
              <a:rPr b="1" i="0" lang="en-US" sz="1374" u="none" cap="none" strike="noStrike">
                <a:solidFill>
                  <a:srgbClr val="002060"/>
                </a:solidFill>
              </a:rPr>
              <a:t>Representative Examples:</a:t>
            </a:r>
            <a:endParaRPr i="0" sz="1374" u="none" cap="none" strike="noStrike"/>
          </a:p>
        </p:txBody>
      </p:sp>
      <p:sp>
        <p:nvSpPr>
          <p:cNvPr id="778" name="Google Shape;778;g38ddfc77cfa_0_866"/>
          <p:cNvSpPr/>
          <p:nvPr/>
        </p:nvSpPr>
        <p:spPr>
          <a:xfrm>
            <a:off x="5030726" y="5215308"/>
            <a:ext cx="6855000" cy="287700"/>
          </a:xfrm>
          <a:prstGeom prst="rect">
            <a:avLst/>
          </a:prstGeom>
          <a:noFill/>
          <a:ln>
            <a:noFill/>
          </a:ln>
        </p:spPr>
        <p:txBody>
          <a:bodyPr anchorCtr="0" anchor="t" bIns="0" lIns="0" spcFirstLastPara="1" rIns="0" wrap="square" tIns="0">
            <a:noAutofit/>
          </a:bodyPr>
          <a:lstStyle/>
          <a:p>
            <a:pPr indent="-304131" lvl="0" marL="304131" marR="0" rtl="0" algn="l">
              <a:lnSpc>
                <a:spcPct val="164516"/>
              </a:lnSpc>
              <a:spcBef>
                <a:spcPts val="0"/>
              </a:spcBef>
              <a:spcAft>
                <a:spcPts val="0"/>
              </a:spcAft>
              <a:buClr>
                <a:srgbClr val="002060"/>
              </a:buClr>
              <a:buSzPts val="1375"/>
              <a:buChar char="•"/>
            </a:pPr>
            <a:r>
              <a:rPr i="0" lang="en-US" sz="1374" u="none" cap="none" strike="noStrike">
                <a:solidFill>
                  <a:srgbClr val="002060"/>
                </a:solidFill>
              </a:rPr>
              <a:t>Marketing campaign management dashboards</a:t>
            </a:r>
            <a:endParaRPr i="0" sz="1374" u="none" cap="none" strike="noStrike"/>
          </a:p>
        </p:txBody>
      </p:sp>
      <p:sp>
        <p:nvSpPr>
          <p:cNvPr id="779" name="Google Shape;779;g38ddfc77cfa_0_866"/>
          <p:cNvSpPr/>
          <p:nvPr/>
        </p:nvSpPr>
        <p:spPr>
          <a:xfrm>
            <a:off x="5030726" y="5565798"/>
            <a:ext cx="6855000" cy="287700"/>
          </a:xfrm>
          <a:prstGeom prst="rect">
            <a:avLst/>
          </a:prstGeom>
          <a:noFill/>
          <a:ln>
            <a:noFill/>
          </a:ln>
        </p:spPr>
        <p:txBody>
          <a:bodyPr anchorCtr="0" anchor="t" bIns="0" lIns="0" spcFirstLastPara="1" rIns="0" wrap="square" tIns="0">
            <a:noAutofit/>
          </a:bodyPr>
          <a:lstStyle/>
          <a:p>
            <a:pPr indent="-304131" lvl="0" marL="304131" marR="0" rtl="0" algn="l">
              <a:lnSpc>
                <a:spcPct val="164516"/>
              </a:lnSpc>
              <a:spcBef>
                <a:spcPts val="0"/>
              </a:spcBef>
              <a:spcAft>
                <a:spcPts val="0"/>
              </a:spcAft>
              <a:buClr>
                <a:srgbClr val="002060"/>
              </a:buClr>
              <a:buSzPts val="1375"/>
              <a:buChar char="•"/>
            </a:pPr>
            <a:r>
              <a:rPr i="0" lang="en-US" sz="1374" u="none" cap="none" strike="noStrike">
                <a:solidFill>
                  <a:srgbClr val="002060"/>
                </a:solidFill>
              </a:rPr>
              <a:t>Internal reporting and compliance systems</a:t>
            </a:r>
            <a:endParaRPr i="0" sz="1374" u="none" cap="none" strike="noStrike"/>
          </a:p>
        </p:txBody>
      </p:sp>
      <p:sp>
        <p:nvSpPr>
          <p:cNvPr id="780" name="Google Shape;780;g38ddfc77cfa_0_866"/>
          <p:cNvSpPr/>
          <p:nvPr/>
        </p:nvSpPr>
        <p:spPr>
          <a:xfrm>
            <a:off x="5030726" y="5916290"/>
            <a:ext cx="6855000" cy="287700"/>
          </a:xfrm>
          <a:prstGeom prst="rect">
            <a:avLst/>
          </a:prstGeom>
          <a:noFill/>
          <a:ln>
            <a:noFill/>
          </a:ln>
        </p:spPr>
        <p:txBody>
          <a:bodyPr anchorCtr="0" anchor="t" bIns="0" lIns="0" spcFirstLastPara="1" rIns="0" wrap="square" tIns="0">
            <a:noAutofit/>
          </a:bodyPr>
          <a:lstStyle/>
          <a:p>
            <a:pPr indent="-304131" lvl="0" marL="304131" marR="0" rtl="0" algn="l">
              <a:lnSpc>
                <a:spcPct val="164516"/>
              </a:lnSpc>
              <a:spcBef>
                <a:spcPts val="0"/>
              </a:spcBef>
              <a:spcAft>
                <a:spcPts val="0"/>
              </a:spcAft>
              <a:buClr>
                <a:srgbClr val="002060"/>
              </a:buClr>
              <a:buSzPts val="1375"/>
              <a:buChar char="•"/>
            </a:pPr>
            <a:r>
              <a:rPr i="0" lang="en-US" sz="1374" u="none" cap="none" strike="noStrike">
                <a:solidFill>
                  <a:srgbClr val="002060"/>
                </a:solidFill>
              </a:rPr>
              <a:t>Training and development platforms</a:t>
            </a:r>
            <a:endParaRPr i="0" sz="1374"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38ddfc77cfa_0_3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03" name="Google Shape;203;g38ddfc77cfa_0_3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04" name="Google Shape;204;g38ddfc77cfa_0_34"/>
          <p:cNvSpPr/>
          <p:nvPr/>
        </p:nvSpPr>
        <p:spPr>
          <a:xfrm>
            <a:off x="170526" y="626225"/>
            <a:ext cx="7287000" cy="1358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264"/>
              <a:buFont typeface="Nunito Sans"/>
              <a:buNone/>
            </a:pPr>
            <a:r>
              <a:rPr i="0" lang="en-US" sz="4264" u="none" cap="none" strike="noStrike">
                <a:solidFill>
                  <a:srgbClr val="D1282E"/>
                </a:solidFill>
              </a:rPr>
              <a:t>Why Tailored Strategies Matter</a:t>
            </a:r>
            <a:endParaRPr i="0" sz="4264" u="none" cap="none" strike="noStrike"/>
          </a:p>
        </p:txBody>
      </p:sp>
      <p:sp>
        <p:nvSpPr>
          <p:cNvPr id="205" name="Google Shape;205;g38ddfc77cfa_0_34"/>
          <p:cNvSpPr/>
          <p:nvPr/>
        </p:nvSpPr>
        <p:spPr>
          <a:xfrm>
            <a:off x="170526" y="2201988"/>
            <a:ext cx="7287000" cy="348000"/>
          </a:xfrm>
          <a:prstGeom prst="rect">
            <a:avLst/>
          </a:prstGeom>
          <a:noFill/>
          <a:ln>
            <a:noFill/>
          </a:ln>
        </p:spPr>
        <p:txBody>
          <a:bodyPr anchorCtr="0" anchor="t" bIns="0" lIns="0" spcFirstLastPara="1" rIns="0" wrap="square" tIns="0">
            <a:noAutofit/>
          </a:bodyPr>
          <a:lstStyle/>
          <a:p>
            <a:pPr indent="-328592" lvl="0" marL="328592" marR="0" rtl="0" algn="l">
              <a:lnSpc>
                <a:spcPct val="162857"/>
              </a:lnSpc>
              <a:spcBef>
                <a:spcPts val="0"/>
              </a:spcBef>
              <a:spcAft>
                <a:spcPts val="0"/>
              </a:spcAft>
              <a:buClr>
                <a:srgbClr val="002060"/>
              </a:buClr>
              <a:buSzPts val="1677"/>
              <a:buChar char="•"/>
            </a:pPr>
            <a:r>
              <a:rPr i="0" lang="en-US" sz="1676" u="none" cap="none" strike="noStrike">
                <a:solidFill>
                  <a:srgbClr val="002060"/>
                </a:solidFill>
              </a:rPr>
              <a:t>Each organization has unique risks, culture, and budget</a:t>
            </a:r>
            <a:endParaRPr i="0" sz="1676" u="none" cap="none" strike="noStrike"/>
          </a:p>
        </p:txBody>
      </p:sp>
      <p:sp>
        <p:nvSpPr>
          <p:cNvPr id="206" name="Google Shape;206;g38ddfc77cfa_0_34"/>
          <p:cNvSpPr/>
          <p:nvPr/>
        </p:nvSpPr>
        <p:spPr>
          <a:xfrm>
            <a:off x="170526" y="2625736"/>
            <a:ext cx="7287000" cy="348000"/>
          </a:xfrm>
          <a:prstGeom prst="rect">
            <a:avLst/>
          </a:prstGeom>
          <a:noFill/>
          <a:ln>
            <a:noFill/>
          </a:ln>
        </p:spPr>
        <p:txBody>
          <a:bodyPr anchorCtr="0" anchor="t" bIns="0" lIns="0" spcFirstLastPara="1" rIns="0" wrap="square" tIns="0">
            <a:noAutofit/>
          </a:bodyPr>
          <a:lstStyle/>
          <a:p>
            <a:pPr indent="-328592" lvl="0" marL="328592" marR="0" rtl="0" algn="l">
              <a:lnSpc>
                <a:spcPct val="162857"/>
              </a:lnSpc>
              <a:spcBef>
                <a:spcPts val="0"/>
              </a:spcBef>
              <a:spcAft>
                <a:spcPts val="0"/>
              </a:spcAft>
              <a:buClr>
                <a:srgbClr val="002060"/>
              </a:buClr>
              <a:buSzPts val="1677"/>
              <a:buChar char="•"/>
            </a:pPr>
            <a:r>
              <a:rPr i="0" lang="en-US" sz="1676" u="none" cap="none" strike="noStrike">
                <a:solidFill>
                  <a:srgbClr val="002060"/>
                </a:solidFill>
              </a:rPr>
              <a:t>Generic frameworks often fail in real conditions</a:t>
            </a:r>
            <a:endParaRPr i="0" sz="1676" u="none" cap="none" strike="noStrike"/>
          </a:p>
        </p:txBody>
      </p:sp>
      <p:sp>
        <p:nvSpPr>
          <p:cNvPr id="207" name="Google Shape;207;g38ddfc77cfa_0_34"/>
          <p:cNvSpPr/>
          <p:nvPr/>
        </p:nvSpPr>
        <p:spPr>
          <a:xfrm>
            <a:off x="170526" y="3049483"/>
            <a:ext cx="7287000" cy="348000"/>
          </a:xfrm>
          <a:prstGeom prst="rect">
            <a:avLst/>
          </a:prstGeom>
          <a:noFill/>
          <a:ln>
            <a:noFill/>
          </a:ln>
        </p:spPr>
        <p:txBody>
          <a:bodyPr anchorCtr="0" anchor="t" bIns="0" lIns="0" spcFirstLastPara="1" rIns="0" wrap="square" tIns="0">
            <a:noAutofit/>
          </a:bodyPr>
          <a:lstStyle/>
          <a:p>
            <a:pPr indent="-328592" lvl="0" marL="328592" marR="0" rtl="0" algn="l">
              <a:lnSpc>
                <a:spcPct val="162857"/>
              </a:lnSpc>
              <a:spcBef>
                <a:spcPts val="0"/>
              </a:spcBef>
              <a:spcAft>
                <a:spcPts val="0"/>
              </a:spcAft>
              <a:buClr>
                <a:srgbClr val="002060"/>
              </a:buClr>
              <a:buSzPts val="1677"/>
              <a:buChar char="•"/>
            </a:pPr>
            <a:r>
              <a:rPr i="0" lang="en-US" sz="1676" u="none" cap="none" strike="noStrike">
                <a:solidFill>
                  <a:srgbClr val="002060"/>
                </a:solidFill>
              </a:rPr>
              <a:t>Customization builds adoption and accountability</a:t>
            </a:r>
            <a:endParaRPr i="0" sz="1676" u="none" cap="none" strike="noStrike"/>
          </a:p>
        </p:txBody>
      </p:sp>
      <p:sp>
        <p:nvSpPr>
          <p:cNvPr id="208" name="Google Shape;208;g38ddfc77cfa_0_34"/>
          <p:cNvSpPr/>
          <p:nvPr/>
        </p:nvSpPr>
        <p:spPr>
          <a:xfrm>
            <a:off x="170526" y="3473232"/>
            <a:ext cx="7287000" cy="348000"/>
          </a:xfrm>
          <a:prstGeom prst="rect">
            <a:avLst/>
          </a:prstGeom>
          <a:noFill/>
          <a:ln>
            <a:noFill/>
          </a:ln>
        </p:spPr>
        <p:txBody>
          <a:bodyPr anchorCtr="0" anchor="t" bIns="0" lIns="0" spcFirstLastPara="1" rIns="0" wrap="square" tIns="0">
            <a:noAutofit/>
          </a:bodyPr>
          <a:lstStyle/>
          <a:p>
            <a:pPr indent="-328592" lvl="0" marL="328592" marR="0" rtl="0" algn="l">
              <a:lnSpc>
                <a:spcPct val="162857"/>
              </a:lnSpc>
              <a:spcBef>
                <a:spcPts val="0"/>
              </a:spcBef>
              <a:spcAft>
                <a:spcPts val="0"/>
              </a:spcAft>
              <a:buClr>
                <a:srgbClr val="002060"/>
              </a:buClr>
              <a:buSzPts val="1677"/>
              <a:buChar char="•"/>
            </a:pPr>
            <a:r>
              <a:rPr i="0" lang="en-US" sz="1676" u="none" cap="none" strike="noStrike">
                <a:solidFill>
                  <a:srgbClr val="002060"/>
                </a:solidFill>
              </a:rPr>
              <a:t>One-size-fits-all approaches create compliance theater</a:t>
            </a:r>
            <a:endParaRPr i="0" sz="1676" u="none" cap="none" strike="noStrike"/>
          </a:p>
        </p:txBody>
      </p:sp>
      <p:pic>
        <p:nvPicPr>
          <p:cNvPr descr="preencoded.png" id="209" name="Google Shape;209;g38ddfc77cfa_0_34"/>
          <p:cNvPicPr preferRelativeResize="0"/>
          <p:nvPr/>
        </p:nvPicPr>
        <p:blipFill rotWithShape="1">
          <a:blip r:embed="rId3">
            <a:alphaModFix/>
          </a:blip>
          <a:srcRect b="0" l="0" r="0" t="0"/>
          <a:stretch/>
        </p:blipFill>
        <p:spPr>
          <a:xfrm>
            <a:off x="6922395" y="1088417"/>
            <a:ext cx="4681181" cy="468118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38ddfc77cfa_0_88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87" name="Google Shape;787;g38ddfc77cfa_0_88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88" name="Google Shape;788;g38ddfc77cfa_0_885"/>
          <p:cNvSpPr/>
          <p:nvPr/>
        </p:nvSpPr>
        <p:spPr>
          <a:xfrm>
            <a:off x="245374" y="430624"/>
            <a:ext cx="6338400" cy="1041300"/>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D1282E"/>
              </a:buClr>
              <a:buSzPts val="3249"/>
              <a:buFont typeface="Nunito Sans"/>
              <a:buNone/>
            </a:pPr>
            <a:r>
              <a:rPr i="0" lang="en-US" sz="3248" u="none" cap="none" strike="noStrike">
                <a:solidFill>
                  <a:srgbClr val="D1282E"/>
                </a:solidFill>
              </a:rPr>
              <a:t>Linking Tiers to BIA and Risk Assessment</a:t>
            </a:r>
            <a:endParaRPr i="0" sz="3248" u="none" cap="none" strike="noStrike"/>
          </a:p>
        </p:txBody>
      </p:sp>
      <p:sp>
        <p:nvSpPr>
          <p:cNvPr id="789" name="Google Shape;789;g38ddfc77cfa_0_885"/>
          <p:cNvSpPr/>
          <p:nvPr/>
        </p:nvSpPr>
        <p:spPr>
          <a:xfrm>
            <a:off x="245374" y="1638393"/>
            <a:ext cx="6338400" cy="7995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91"/>
              <a:buFont typeface="Inter"/>
              <a:buNone/>
            </a:pPr>
            <a:r>
              <a:rPr i="0" lang="en-US" sz="1290" u="none" cap="none" strike="noStrike">
                <a:solidFill>
                  <a:srgbClr val="002060"/>
                </a:solidFill>
              </a:rPr>
              <a:t>Tiered strategy development must be directly connected to business impact analysis (BIA) findings and organizational risk assessment results to ensure alignment with actual business needs and risk tolerance.</a:t>
            </a:r>
            <a:endParaRPr i="0" sz="1290" u="none" cap="none" strike="noStrike"/>
          </a:p>
        </p:txBody>
      </p:sp>
      <p:sp>
        <p:nvSpPr>
          <p:cNvPr id="790" name="Google Shape;790;g38ddfc77cfa_0_885"/>
          <p:cNvSpPr/>
          <p:nvPr/>
        </p:nvSpPr>
        <p:spPr>
          <a:xfrm>
            <a:off x="245374" y="2587884"/>
            <a:ext cx="6338400" cy="2664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91"/>
              <a:buFont typeface="Inter"/>
              <a:buNone/>
            </a:pPr>
            <a:r>
              <a:rPr b="1" i="0" lang="en-US" sz="1290" u="none" cap="none" strike="noStrike">
                <a:solidFill>
                  <a:srgbClr val="002060"/>
                </a:solidFill>
              </a:rPr>
              <a:t>Integration Process:</a:t>
            </a:r>
            <a:endParaRPr i="0" sz="1290" u="none" cap="none" strike="noStrike"/>
          </a:p>
        </p:txBody>
      </p:sp>
      <p:sp>
        <p:nvSpPr>
          <p:cNvPr id="791" name="Google Shape;791;g38ddfc77cfa_0_885"/>
          <p:cNvSpPr/>
          <p:nvPr/>
        </p:nvSpPr>
        <p:spPr>
          <a:xfrm>
            <a:off x="245374" y="3004286"/>
            <a:ext cx="6338400" cy="5331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91"/>
              <a:buFont typeface="Inter"/>
              <a:buNone/>
            </a:pPr>
            <a:r>
              <a:rPr b="1" i="0" lang="en-US" sz="1290" u="none" cap="none" strike="noStrike">
                <a:solidFill>
                  <a:srgbClr val="002060"/>
                </a:solidFill>
              </a:rPr>
              <a:t>BIA Determines Classification:</a:t>
            </a:r>
            <a:r>
              <a:rPr i="0" lang="en-US" sz="1290" u="none" cap="none" strike="noStrike">
                <a:solidFill>
                  <a:srgbClr val="002060"/>
                </a:solidFill>
              </a:rPr>
              <a:t> Maximum tolerable downtime and impact severity data from BIA directly determines which tier each activity belongs to</a:t>
            </a:r>
            <a:endParaRPr i="0" sz="1290" u="none" cap="none" strike="noStrike"/>
          </a:p>
        </p:txBody>
      </p:sp>
      <p:sp>
        <p:nvSpPr>
          <p:cNvPr id="792" name="Google Shape;792;g38ddfc77cfa_0_885"/>
          <p:cNvSpPr/>
          <p:nvPr/>
        </p:nvSpPr>
        <p:spPr>
          <a:xfrm>
            <a:off x="245374" y="3595665"/>
            <a:ext cx="6338400" cy="5331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91"/>
              <a:buFont typeface="Inter"/>
              <a:buNone/>
            </a:pPr>
            <a:r>
              <a:rPr b="1" i="0" lang="en-US" sz="1290" u="none" cap="none" strike="noStrike">
                <a:solidFill>
                  <a:srgbClr val="002060"/>
                </a:solidFill>
              </a:rPr>
              <a:t>RTO/RPO Guide Tiers:</a:t>
            </a:r>
            <a:r>
              <a:rPr i="0" lang="en-US" sz="1290" u="none" cap="none" strike="noStrike">
                <a:solidFill>
                  <a:srgbClr val="002060"/>
                </a:solidFill>
              </a:rPr>
              <a:t> Recovery time objectives and recovery point objectives established during BIA inform tier-specific recovery requirements</a:t>
            </a:r>
            <a:endParaRPr i="0" sz="1290" u="none" cap="none" strike="noStrike"/>
          </a:p>
        </p:txBody>
      </p:sp>
      <p:sp>
        <p:nvSpPr>
          <p:cNvPr id="793" name="Google Shape;793;g38ddfc77cfa_0_885"/>
          <p:cNvSpPr/>
          <p:nvPr/>
        </p:nvSpPr>
        <p:spPr>
          <a:xfrm>
            <a:off x="245374" y="4187043"/>
            <a:ext cx="6338400" cy="5331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91"/>
              <a:buFont typeface="Inter"/>
              <a:buNone/>
            </a:pPr>
            <a:r>
              <a:rPr b="1" i="0" lang="en-US" sz="1290" u="none" cap="none" strike="noStrike">
                <a:solidFill>
                  <a:srgbClr val="002060"/>
                </a:solidFill>
              </a:rPr>
              <a:t>Dependency Mapping:</a:t>
            </a:r>
            <a:r>
              <a:rPr i="0" lang="en-US" sz="1290" u="none" cap="none" strike="noStrike">
                <a:solidFill>
                  <a:srgbClr val="002060"/>
                </a:solidFill>
              </a:rPr>
              <a:t> Interdependency analysis ensures supporting systems are classified appropriately relative to dependent critical functions</a:t>
            </a:r>
            <a:endParaRPr i="0" sz="1290" u="none" cap="none" strike="noStrike"/>
          </a:p>
        </p:txBody>
      </p:sp>
      <p:sp>
        <p:nvSpPr>
          <p:cNvPr id="794" name="Google Shape;794;g38ddfc77cfa_0_885"/>
          <p:cNvSpPr/>
          <p:nvPr/>
        </p:nvSpPr>
        <p:spPr>
          <a:xfrm>
            <a:off x="245374" y="4778421"/>
            <a:ext cx="6338400" cy="5331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91"/>
              <a:buFont typeface="Inter"/>
              <a:buNone/>
            </a:pPr>
            <a:r>
              <a:rPr b="1" i="0" lang="en-US" sz="1290" u="none" cap="none" strike="noStrike">
                <a:solidFill>
                  <a:srgbClr val="002060"/>
                </a:solidFill>
              </a:rPr>
              <a:t>Risk Tolerance Alignment:</a:t>
            </a:r>
            <a:r>
              <a:rPr i="0" lang="en-US" sz="1290" u="none" cap="none" strike="noStrike">
                <a:solidFill>
                  <a:srgbClr val="002060"/>
                </a:solidFill>
              </a:rPr>
              <a:t> Organizational risk appetite and regulatory requirements influence acceptable tier definitions and recovery standards</a:t>
            </a:r>
            <a:endParaRPr i="0" sz="1290" u="none" cap="none" strike="noStrike"/>
          </a:p>
        </p:txBody>
      </p:sp>
      <p:sp>
        <p:nvSpPr>
          <p:cNvPr id="795" name="Google Shape;795;g38ddfc77cfa_0_885"/>
          <p:cNvSpPr/>
          <p:nvPr/>
        </p:nvSpPr>
        <p:spPr>
          <a:xfrm>
            <a:off x="6795751" y="5570879"/>
            <a:ext cx="5112000" cy="7995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002060"/>
              </a:buClr>
              <a:buSzPts val="1291"/>
              <a:buFont typeface="Inter"/>
              <a:buNone/>
            </a:pPr>
            <a:r>
              <a:rPr b="0" i="0" lang="en-US" sz="1290" u="none" cap="none" strike="noStrike">
                <a:solidFill>
                  <a:srgbClr val="002060"/>
                </a:solidFill>
                <a:latin typeface="Inter"/>
                <a:ea typeface="Inter"/>
                <a:cs typeface="Inter"/>
                <a:sym typeface="Inter"/>
              </a:rPr>
              <a:t>This linkage ensures that tiered strategies reflect actual business priorities rather than IT convenience or assumptions about criticality.</a:t>
            </a:r>
            <a:endParaRPr b="0" i="0" sz="1290" u="none" cap="none" strike="noStrike"/>
          </a:p>
        </p:txBody>
      </p:sp>
      <p:pic>
        <p:nvPicPr>
          <p:cNvPr descr="business impact" id="796" name="Google Shape;796;g38ddfc77cfa_0_885"/>
          <p:cNvPicPr preferRelativeResize="0"/>
          <p:nvPr/>
        </p:nvPicPr>
        <p:blipFill>
          <a:blip r:embed="rId3">
            <a:alphaModFix/>
          </a:blip>
          <a:stretch>
            <a:fillRect/>
          </a:stretch>
        </p:blipFill>
        <p:spPr>
          <a:xfrm>
            <a:off x="7711150" y="1342275"/>
            <a:ext cx="3436150" cy="3436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38ddfc77cfa_0_90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03" name="Google Shape;803;g38ddfc77cfa_0_90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04" name="Google Shape;804;g38ddfc77cfa_0_901"/>
          <p:cNvSpPr/>
          <p:nvPr/>
        </p:nvSpPr>
        <p:spPr>
          <a:xfrm>
            <a:off x="150850" y="190900"/>
            <a:ext cx="8087100" cy="566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558"/>
              <a:buFont typeface="Nunito Sans"/>
              <a:buNone/>
            </a:pPr>
            <a:r>
              <a:rPr i="0" lang="en-US" sz="3557" u="none" cap="none" strike="noStrike">
                <a:solidFill>
                  <a:srgbClr val="D1282E"/>
                </a:solidFill>
              </a:rPr>
              <a:t>Implementing and Communicating Tiers</a:t>
            </a:r>
            <a:endParaRPr i="0" sz="3557" u="none" cap="none" strike="noStrike"/>
          </a:p>
        </p:txBody>
      </p:sp>
      <p:sp>
        <p:nvSpPr>
          <p:cNvPr id="805" name="Google Shape;805;g38ddfc77cfa_0_901"/>
          <p:cNvSpPr/>
          <p:nvPr/>
        </p:nvSpPr>
        <p:spPr>
          <a:xfrm>
            <a:off x="150850" y="1119361"/>
            <a:ext cx="11745300" cy="5796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3"/>
              <a:buFont typeface="Inter"/>
              <a:buNone/>
            </a:pPr>
            <a:r>
              <a:rPr i="0" lang="en-US" sz="1423" u="none" cap="none" strike="noStrike">
                <a:solidFill>
                  <a:srgbClr val="002060"/>
                </a:solidFill>
              </a:rPr>
              <a:t>Successful tiered strategy implementation requires systematic documentation, comprehensive training, and ongoing validation to ensure organizational understanding and capability.</a:t>
            </a:r>
            <a:endParaRPr i="0" sz="1423" u="none" cap="none" strike="noStrike"/>
          </a:p>
        </p:txBody>
      </p:sp>
      <p:sp>
        <p:nvSpPr>
          <p:cNvPr id="806" name="Google Shape;806;g38ddfc77cfa_0_901"/>
          <p:cNvSpPr/>
          <p:nvPr/>
        </p:nvSpPr>
        <p:spPr>
          <a:xfrm>
            <a:off x="150850" y="1902839"/>
            <a:ext cx="11745300" cy="289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3"/>
              <a:buFont typeface="Inter"/>
              <a:buNone/>
            </a:pPr>
            <a:r>
              <a:rPr b="1" i="0" lang="en-US" sz="1423" u="none" cap="none" strike="noStrike">
                <a:solidFill>
                  <a:srgbClr val="002060"/>
                </a:solidFill>
              </a:rPr>
              <a:t>Implementation Framework:</a:t>
            </a:r>
            <a:endParaRPr i="0" sz="1423" u="none" cap="none" strike="noStrike"/>
          </a:p>
        </p:txBody>
      </p:sp>
      <p:sp>
        <p:nvSpPr>
          <p:cNvPr id="807" name="Google Shape;807;g38ddfc77cfa_0_901"/>
          <p:cNvSpPr/>
          <p:nvPr/>
        </p:nvSpPr>
        <p:spPr>
          <a:xfrm>
            <a:off x="150850" y="2396458"/>
            <a:ext cx="11745300" cy="5796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3"/>
              <a:buFont typeface="Inter"/>
              <a:buNone/>
            </a:pPr>
            <a:r>
              <a:rPr b="1" i="0" lang="en-US" sz="1423" u="none" cap="none" strike="noStrike">
                <a:solidFill>
                  <a:srgbClr val="002060"/>
                </a:solidFill>
              </a:rPr>
              <a:t>Clear Documentation:</a:t>
            </a:r>
            <a:r>
              <a:rPr i="0" lang="en-US" sz="1423" u="none" cap="none" strike="noStrike">
                <a:solidFill>
                  <a:srgbClr val="002060"/>
                </a:solidFill>
              </a:rPr>
              <a:t> Document tier criteria, classification rationale, and recovery expectations in formal resilience plans and procedures</a:t>
            </a:r>
            <a:endParaRPr i="0" sz="1423" u="none" cap="none" strike="noStrike"/>
          </a:p>
        </p:txBody>
      </p:sp>
      <p:sp>
        <p:nvSpPr>
          <p:cNvPr id="808" name="Google Shape;808;g38ddfc77cfa_0_901"/>
          <p:cNvSpPr/>
          <p:nvPr/>
        </p:nvSpPr>
        <p:spPr>
          <a:xfrm>
            <a:off x="150850" y="3039508"/>
            <a:ext cx="11745300" cy="289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3"/>
              <a:buFont typeface="Inter"/>
              <a:buNone/>
            </a:pPr>
            <a:r>
              <a:rPr b="1" i="0" lang="en-US" sz="1423" u="none" cap="none" strike="noStrike">
                <a:solidFill>
                  <a:srgbClr val="002060"/>
                </a:solidFill>
              </a:rPr>
              <a:t>Department Training:</a:t>
            </a:r>
            <a:r>
              <a:rPr i="0" lang="en-US" sz="1423" u="none" cap="none" strike="noStrike">
                <a:solidFill>
                  <a:srgbClr val="002060"/>
                </a:solidFill>
              </a:rPr>
              <a:t> Educate all departments on their tier classifications, recovery expectations, and specific roles during incidents</a:t>
            </a:r>
            <a:endParaRPr i="0" sz="1423" u="none" cap="none" strike="noStrike"/>
          </a:p>
        </p:txBody>
      </p:sp>
      <p:sp>
        <p:nvSpPr>
          <p:cNvPr id="809" name="Google Shape;809;g38ddfc77cfa_0_901"/>
          <p:cNvSpPr/>
          <p:nvPr/>
        </p:nvSpPr>
        <p:spPr>
          <a:xfrm>
            <a:off x="150850" y="3392698"/>
            <a:ext cx="11745300" cy="5796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3"/>
              <a:buFont typeface="Inter"/>
              <a:buNone/>
            </a:pPr>
            <a:r>
              <a:rPr b="1" i="0" lang="en-US" sz="1423" u="none" cap="none" strike="noStrike">
                <a:solidFill>
                  <a:srgbClr val="002060"/>
                </a:solidFill>
              </a:rPr>
              <a:t>Leadership Alignment:</a:t>
            </a:r>
            <a:r>
              <a:rPr i="0" lang="en-US" sz="1423" u="none" cap="none" strike="noStrike">
                <a:solidFill>
                  <a:srgbClr val="002060"/>
                </a:solidFill>
              </a:rPr>
              <a:t> Ensure executive understanding and support for tier-based resource allocation and recovery sequencing decisions</a:t>
            </a:r>
            <a:endParaRPr i="0" sz="1423" u="none" cap="none" strike="noStrike"/>
          </a:p>
        </p:txBody>
      </p:sp>
      <p:sp>
        <p:nvSpPr>
          <p:cNvPr id="810" name="Google Shape;810;g38ddfc77cfa_0_901"/>
          <p:cNvSpPr/>
          <p:nvPr/>
        </p:nvSpPr>
        <p:spPr>
          <a:xfrm>
            <a:off x="150850" y="4035748"/>
            <a:ext cx="11745300" cy="289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3"/>
              <a:buFont typeface="Inter"/>
              <a:buNone/>
            </a:pPr>
            <a:r>
              <a:rPr b="1" i="0" lang="en-US" sz="1423" u="none" cap="none" strike="noStrike">
                <a:solidFill>
                  <a:srgbClr val="002060"/>
                </a:solidFill>
              </a:rPr>
              <a:t>Validation Through Testing:</a:t>
            </a:r>
            <a:r>
              <a:rPr i="0" lang="en-US" sz="1423" u="none" cap="none" strike="noStrike">
                <a:solidFill>
                  <a:srgbClr val="002060"/>
                </a:solidFill>
              </a:rPr>
              <a:t> Conduct regular exercises that validate tier assumptions and test recovery capabilities at each level</a:t>
            </a:r>
            <a:endParaRPr i="0" sz="1423" u="none" cap="none" strike="noStrike"/>
          </a:p>
        </p:txBody>
      </p:sp>
      <p:sp>
        <p:nvSpPr>
          <p:cNvPr id="811" name="Google Shape;811;g38ddfc77cfa_0_901"/>
          <p:cNvSpPr/>
          <p:nvPr/>
        </p:nvSpPr>
        <p:spPr>
          <a:xfrm>
            <a:off x="150850" y="4529366"/>
            <a:ext cx="11745300" cy="289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3"/>
              <a:buFont typeface="Inter"/>
              <a:buNone/>
            </a:pPr>
            <a:r>
              <a:rPr b="1" i="0" lang="en-US" sz="1423" u="none" cap="none" strike="noStrike">
                <a:solidFill>
                  <a:srgbClr val="002060"/>
                </a:solidFill>
              </a:rPr>
              <a:t>Communication Best Practices:</a:t>
            </a:r>
            <a:endParaRPr i="0" sz="1423" u="none" cap="none" strike="noStrike"/>
          </a:p>
        </p:txBody>
      </p:sp>
      <p:sp>
        <p:nvSpPr>
          <p:cNvPr id="812" name="Google Shape;812;g38ddfc77cfa_0_901"/>
          <p:cNvSpPr/>
          <p:nvPr/>
        </p:nvSpPr>
        <p:spPr>
          <a:xfrm>
            <a:off x="150850" y="5022986"/>
            <a:ext cx="11745300" cy="289800"/>
          </a:xfrm>
          <a:prstGeom prst="rect">
            <a:avLst/>
          </a:prstGeom>
          <a:noFill/>
          <a:ln>
            <a:noFill/>
          </a:ln>
        </p:spPr>
        <p:txBody>
          <a:bodyPr anchorCtr="0" anchor="t" bIns="0" lIns="0" spcFirstLastPara="1" rIns="0" wrap="square" tIns="0">
            <a:noAutofit/>
          </a:bodyPr>
          <a:lstStyle/>
          <a:p>
            <a:pPr indent="-305002" lvl="0" marL="305003" marR="0" rtl="0" algn="l">
              <a:lnSpc>
                <a:spcPct val="159375"/>
              </a:lnSpc>
              <a:spcBef>
                <a:spcPts val="0"/>
              </a:spcBef>
              <a:spcAft>
                <a:spcPts val="0"/>
              </a:spcAft>
              <a:buClr>
                <a:srgbClr val="002060"/>
              </a:buClr>
              <a:buSzPts val="1423"/>
              <a:buChar char="•"/>
            </a:pPr>
            <a:r>
              <a:rPr i="0" lang="en-US" sz="1423" u="none" cap="none" strike="noStrike">
                <a:solidFill>
                  <a:srgbClr val="002060"/>
                </a:solidFill>
              </a:rPr>
              <a:t>Use clear, non-technical language for business stakeholders</a:t>
            </a:r>
            <a:endParaRPr i="0" sz="1423" u="none" cap="none" strike="noStrike"/>
          </a:p>
        </p:txBody>
      </p:sp>
      <p:sp>
        <p:nvSpPr>
          <p:cNvPr id="813" name="Google Shape;813;g38ddfc77cfa_0_901"/>
          <p:cNvSpPr/>
          <p:nvPr/>
        </p:nvSpPr>
        <p:spPr>
          <a:xfrm>
            <a:off x="150850" y="5376176"/>
            <a:ext cx="11745300" cy="289800"/>
          </a:xfrm>
          <a:prstGeom prst="rect">
            <a:avLst/>
          </a:prstGeom>
          <a:noFill/>
          <a:ln>
            <a:noFill/>
          </a:ln>
        </p:spPr>
        <p:txBody>
          <a:bodyPr anchorCtr="0" anchor="t" bIns="0" lIns="0" spcFirstLastPara="1" rIns="0" wrap="square" tIns="0">
            <a:noAutofit/>
          </a:bodyPr>
          <a:lstStyle/>
          <a:p>
            <a:pPr indent="-305002" lvl="0" marL="305003" marR="0" rtl="0" algn="l">
              <a:lnSpc>
                <a:spcPct val="159375"/>
              </a:lnSpc>
              <a:spcBef>
                <a:spcPts val="0"/>
              </a:spcBef>
              <a:spcAft>
                <a:spcPts val="0"/>
              </a:spcAft>
              <a:buClr>
                <a:srgbClr val="002060"/>
              </a:buClr>
              <a:buSzPts val="1423"/>
              <a:buChar char="•"/>
            </a:pPr>
            <a:r>
              <a:rPr i="0" lang="en-US" sz="1423" u="none" cap="none" strike="noStrike">
                <a:solidFill>
                  <a:srgbClr val="002060"/>
                </a:solidFill>
              </a:rPr>
              <a:t>Provide specific examples relevant to each department</a:t>
            </a:r>
            <a:endParaRPr i="0" sz="1423" u="none" cap="none" strike="noStrike"/>
          </a:p>
        </p:txBody>
      </p:sp>
      <p:sp>
        <p:nvSpPr>
          <p:cNvPr id="814" name="Google Shape;814;g38ddfc77cfa_0_901"/>
          <p:cNvSpPr/>
          <p:nvPr/>
        </p:nvSpPr>
        <p:spPr>
          <a:xfrm>
            <a:off x="150850" y="5729366"/>
            <a:ext cx="11745300" cy="289800"/>
          </a:xfrm>
          <a:prstGeom prst="rect">
            <a:avLst/>
          </a:prstGeom>
          <a:noFill/>
          <a:ln>
            <a:noFill/>
          </a:ln>
        </p:spPr>
        <p:txBody>
          <a:bodyPr anchorCtr="0" anchor="t" bIns="0" lIns="0" spcFirstLastPara="1" rIns="0" wrap="square" tIns="0">
            <a:noAutofit/>
          </a:bodyPr>
          <a:lstStyle/>
          <a:p>
            <a:pPr indent="-305002" lvl="0" marL="305003" marR="0" rtl="0" algn="l">
              <a:lnSpc>
                <a:spcPct val="159375"/>
              </a:lnSpc>
              <a:spcBef>
                <a:spcPts val="0"/>
              </a:spcBef>
              <a:spcAft>
                <a:spcPts val="0"/>
              </a:spcAft>
              <a:buClr>
                <a:srgbClr val="002060"/>
              </a:buClr>
              <a:buSzPts val="1423"/>
              <a:buChar char="•"/>
            </a:pPr>
            <a:r>
              <a:rPr i="0" lang="en-US" sz="1423" u="none" cap="none" strike="noStrike">
                <a:solidFill>
                  <a:srgbClr val="002060"/>
                </a:solidFill>
              </a:rPr>
              <a:t>Regularly review and update classifications as business changes</a:t>
            </a:r>
            <a:endParaRPr i="0" sz="1423" u="none" cap="none" strike="noStrike"/>
          </a:p>
        </p:txBody>
      </p:sp>
      <p:sp>
        <p:nvSpPr>
          <p:cNvPr id="815" name="Google Shape;815;g38ddfc77cfa_0_901"/>
          <p:cNvSpPr/>
          <p:nvPr/>
        </p:nvSpPr>
        <p:spPr>
          <a:xfrm>
            <a:off x="150850" y="6082556"/>
            <a:ext cx="11745300" cy="289800"/>
          </a:xfrm>
          <a:prstGeom prst="rect">
            <a:avLst/>
          </a:prstGeom>
          <a:noFill/>
          <a:ln>
            <a:noFill/>
          </a:ln>
        </p:spPr>
        <p:txBody>
          <a:bodyPr anchorCtr="0" anchor="t" bIns="0" lIns="0" spcFirstLastPara="1" rIns="0" wrap="square" tIns="0">
            <a:noAutofit/>
          </a:bodyPr>
          <a:lstStyle/>
          <a:p>
            <a:pPr indent="-305002" lvl="0" marL="305003" marR="0" rtl="0" algn="l">
              <a:lnSpc>
                <a:spcPct val="159375"/>
              </a:lnSpc>
              <a:spcBef>
                <a:spcPts val="0"/>
              </a:spcBef>
              <a:spcAft>
                <a:spcPts val="0"/>
              </a:spcAft>
              <a:buClr>
                <a:srgbClr val="002060"/>
              </a:buClr>
              <a:buSzPts val="1423"/>
              <a:buChar char="•"/>
            </a:pPr>
            <a:r>
              <a:rPr i="0" lang="en-US" sz="1423" u="none" cap="none" strike="noStrike">
                <a:solidFill>
                  <a:srgbClr val="002060"/>
                </a:solidFill>
              </a:rPr>
              <a:t>Create visual representations of tier relationships and dependencies</a:t>
            </a:r>
            <a:endParaRPr i="0" sz="1423" u="none" cap="none" strike="noStrike"/>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g38ddfc77cfa_0_91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22" name="Google Shape;822;g38ddfc77cfa_0_91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23" name="Google Shape;823;g38ddfc77cfa_0_919"/>
          <p:cNvPicPr preferRelativeResize="0"/>
          <p:nvPr/>
        </p:nvPicPr>
        <p:blipFill rotWithShape="1">
          <a:blip r:embed="rId3">
            <a:alphaModFix/>
          </a:blip>
          <a:srcRect b="0" l="0" r="0" t="0"/>
          <a:stretch/>
        </p:blipFill>
        <p:spPr>
          <a:xfrm>
            <a:off x="616525" y="1384448"/>
            <a:ext cx="3946526" cy="3946526"/>
          </a:xfrm>
          <a:prstGeom prst="rect">
            <a:avLst/>
          </a:prstGeom>
          <a:noFill/>
          <a:ln>
            <a:noFill/>
          </a:ln>
        </p:spPr>
      </p:pic>
      <p:sp>
        <p:nvSpPr>
          <p:cNvPr id="824" name="Google Shape;824;g38ddfc77cfa_0_919"/>
          <p:cNvSpPr/>
          <p:nvPr/>
        </p:nvSpPr>
        <p:spPr>
          <a:xfrm>
            <a:off x="4921475" y="454375"/>
            <a:ext cx="6116100" cy="572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567"/>
              <a:buFont typeface="Nunito Sans"/>
              <a:buNone/>
            </a:pPr>
            <a:r>
              <a:rPr i="0" lang="en-US" sz="3567" u="none" cap="none" strike="noStrike">
                <a:solidFill>
                  <a:srgbClr val="D1282E"/>
                </a:solidFill>
              </a:rPr>
              <a:t>Summary and Key Takeaways</a:t>
            </a:r>
            <a:endParaRPr i="0" sz="3567" u="none" cap="none" strike="noStrike"/>
          </a:p>
        </p:txBody>
      </p:sp>
      <p:sp>
        <p:nvSpPr>
          <p:cNvPr id="825" name="Google Shape;825;g38ddfc77cfa_0_919"/>
          <p:cNvSpPr/>
          <p:nvPr/>
        </p:nvSpPr>
        <p:spPr>
          <a:xfrm>
            <a:off x="4921475" y="1209251"/>
            <a:ext cx="6882000" cy="878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7"/>
              <a:buFont typeface="Inter"/>
              <a:buNone/>
            </a:pPr>
            <a:r>
              <a:rPr b="1" i="0" lang="en-US" sz="1426" u="none" cap="none" strike="noStrike">
                <a:solidFill>
                  <a:srgbClr val="002060"/>
                </a:solidFill>
              </a:rPr>
              <a:t>Strategic Value:</a:t>
            </a:r>
            <a:r>
              <a:rPr i="0" lang="en-US" sz="1426" u="none" cap="none" strike="noStrike">
                <a:solidFill>
                  <a:srgbClr val="002060"/>
                </a:solidFill>
              </a:rPr>
              <a:t> Tiered strategies ensure organizational effort and investment match actual business criticality, preventing both over-investment in low-priority areas and under-protection of critical functions.</a:t>
            </a:r>
            <a:endParaRPr i="0" sz="1426" u="none" cap="none" strike="noStrike"/>
          </a:p>
        </p:txBody>
      </p:sp>
      <p:sp>
        <p:nvSpPr>
          <p:cNvPr id="826" name="Google Shape;826;g38ddfc77cfa_0_919"/>
          <p:cNvSpPr/>
          <p:nvPr/>
        </p:nvSpPr>
        <p:spPr>
          <a:xfrm>
            <a:off x="4921475" y="2252528"/>
            <a:ext cx="6882000" cy="878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7"/>
              <a:buFont typeface="Inter"/>
              <a:buNone/>
            </a:pPr>
            <a:r>
              <a:rPr b="1" i="0" lang="en-US" sz="1426" u="none" cap="none" strike="noStrike">
                <a:solidFill>
                  <a:srgbClr val="002060"/>
                </a:solidFill>
              </a:rPr>
              <a:t>Hierarchy of Protection:</a:t>
            </a:r>
            <a:r>
              <a:rPr i="0" lang="en-US" sz="1426" u="none" cap="none" strike="noStrike">
                <a:solidFill>
                  <a:srgbClr val="002060"/>
                </a:solidFill>
              </a:rPr>
              <a:t> Higher tiers demand stronger resilience measures, faster recovery capabilities, and greater resource allocation, creating a logical framework for risk management decisions.</a:t>
            </a:r>
            <a:endParaRPr i="0" sz="1426" u="none" cap="none" strike="noStrike"/>
          </a:p>
        </p:txBody>
      </p:sp>
      <p:sp>
        <p:nvSpPr>
          <p:cNvPr id="827" name="Google Shape;827;g38ddfc77cfa_0_919"/>
          <p:cNvSpPr/>
          <p:nvPr/>
        </p:nvSpPr>
        <p:spPr>
          <a:xfrm>
            <a:off x="4921475" y="3295806"/>
            <a:ext cx="6882000" cy="878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7"/>
              <a:buFont typeface="Inter"/>
              <a:buNone/>
            </a:pPr>
            <a:r>
              <a:rPr b="1" i="0" lang="en-US" sz="1426" u="none" cap="none" strike="noStrike">
                <a:solidFill>
                  <a:srgbClr val="002060"/>
                </a:solidFill>
              </a:rPr>
              <a:t>Integration Imperative:</a:t>
            </a:r>
            <a:r>
              <a:rPr i="0" lang="en-US" sz="1426" u="none" cap="none" strike="noStrike">
                <a:solidFill>
                  <a:srgbClr val="002060"/>
                </a:solidFill>
              </a:rPr>
              <a:t> Effective tiers seamlessly connect business impact analysis findings, recovery time objectives, and risk management frameworks into a unified approach.</a:t>
            </a:r>
            <a:endParaRPr i="0" sz="1426" u="none" cap="none" strike="noStrike"/>
          </a:p>
        </p:txBody>
      </p:sp>
      <p:sp>
        <p:nvSpPr>
          <p:cNvPr id="828" name="Google Shape;828;g38ddfc77cfa_0_919"/>
          <p:cNvSpPr/>
          <p:nvPr/>
        </p:nvSpPr>
        <p:spPr>
          <a:xfrm>
            <a:off x="4921475" y="4339083"/>
            <a:ext cx="6882000" cy="878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7"/>
              <a:buFont typeface="Inter"/>
              <a:buNone/>
            </a:pPr>
            <a:r>
              <a:rPr b="1" i="0" lang="en-US" sz="1426" u="none" cap="none" strike="noStrike">
                <a:solidFill>
                  <a:srgbClr val="002060"/>
                </a:solidFill>
              </a:rPr>
              <a:t>Communication Foundation:</a:t>
            </a:r>
            <a:r>
              <a:rPr i="0" lang="en-US" sz="1426" u="none" cap="none" strike="noStrike">
                <a:solidFill>
                  <a:srgbClr val="002060"/>
                </a:solidFill>
              </a:rPr>
              <a:t> Clear documentation and validation through testing sustain organizational maturity and ensure tier classifications remain relevant as business requirements evolve.</a:t>
            </a:r>
            <a:endParaRPr i="0" sz="1426" u="none" cap="none" strike="noStrike"/>
          </a:p>
        </p:txBody>
      </p:sp>
      <p:sp>
        <p:nvSpPr>
          <p:cNvPr id="829" name="Google Shape;829;g38ddfc77cfa_0_919"/>
          <p:cNvSpPr/>
          <p:nvPr/>
        </p:nvSpPr>
        <p:spPr>
          <a:xfrm>
            <a:off x="4921475" y="5382360"/>
            <a:ext cx="6882000" cy="8787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7"/>
              <a:buFont typeface="Inter"/>
              <a:buNone/>
            </a:pPr>
            <a:r>
              <a:rPr b="1" i="0" lang="en-US" sz="1426" u="none" cap="none" strike="noStrike">
                <a:solidFill>
                  <a:srgbClr val="002060"/>
                </a:solidFill>
              </a:rPr>
              <a:t>Certification Alignment:</a:t>
            </a:r>
            <a:r>
              <a:rPr i="0" lang="en-US" sz="1426" u="none" cap="none" strike="noStrike">
                <a:solidFill>
                  <a:srgbClr val="002060"/>
                </a:solidFill>
              </a:rPr>
              <a:t> These concepts directly support DRI International certification preparation and demonstrate professional competency in resilience strategy development.</a:t>
            </a:r>
            <a:endParaRPr i="0" sz="1426" u="none" cap="none" strike="noStrike"/>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38ddfc77cfa_0_75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836" name="Google Shape;836;g38ddfc77cfa_0_750"/>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837" name="Google Shape;837;g38ddfc77cfa_0_750"/>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g38ddfc77cfa_0_108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44" name="Google Shape;844;g38ddfc77cfa_0_108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45" name="Google Shape;845;g38ddfc77cfa_0_1083"/>
          <p:cNvSpPr/>
          <p:nvPr/>
        </p:nvSpPr>
        <p:spPr>
          <a:xfrm>
            <a:off x="152875" y="574700"/>
            <a:ext cx="6056100" cy="1506600"/>
          </a:xfrm>
          <a:prstGeom prst="rect">
            <a:avLst/>
          </a:prstGeom>
          <a:noFill/>
          <a:ln>
            <a:noFill/>
          </a:ln>
        </p:spPr>
        <p:txBody>
          <a:bodyPr anchorCtr="0" anchor="t" bIns="0" lIns="0" spcFirstLastPara="1" rIns="0" wrap="square" tIns="0">
            <a:noAutofit/>
          </a:bodyPr>
          <a:lstStyle/>
          <a:p>
            <a:pPr indent="0" lvl="0" marL="0" marR="0" rtl="0" algn="l">
              <a:lnSpc>
                <a:spcPct val="124545"/>
              </a:lnSpc>
              <a:spcBef>
                <a:spcPts val="0"/>
              </a:spcBef>
              <a:spcAft>
                <a:spcPts val="0"/>
              </a:spcAft>
              <a:buClr>
                <a:srgbClr val="D1282E"/>
              </a:buClr>
              <a:buSzPts val="4730"/>
              <a:buFont typeface="Nunito Sans"/>
              <a:buNone/>
            </a:pPr>
            <a:r>
              <a:rPr i="0" lang="en-US" sz="4730" u="none" cap="none" strike="noStrike">
                <a:solidFill>
                  <a:srgbClr val="D1282E"/>
                </a:solidFill>
              </a:rPr>
              <a:t>Regulatory and Compliance Drivers</a:t>
            </a:r>
            <a:endParaRPr i="0" sz="4730" u="none" cap="none" strike="noStrike"/>
          </a:p>
        </p:txBody>
      </p:sp>
      <p:sp>
        <p:nvSpPr>
          <p:cNvPr id="846" name="Google Shape;846;g38ddfc77cfa_0_1083"/>
          <p:cNvSpPr/>
          <p:nvPr/>
        </p:nvSpPr>
        <p:spPr>
          <a:xfrm>
            <a:off x="152875" y="2520321"/>
            <a:ext cx="6056100" cy="13971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002060"/>
              </a:buClr>
              <a:buSzPts val="1333"/>
              <a:buFont typeface="Inter"/>
              <a:buNone/>
            </a:pPr>
            <a:r>
              <a:rPr i="0" lang="en-US" sz="1333" u="none" cap="none" strike="noStrike">
                <a:solidFill>
                  <a:srgbClr val="002060"/>
                </a:solidFill>
              </a:rPr>
              <a:t>This session explores how international and industry-specific regulations such as ISO 27001 and FFIEC shape resilience strategy. Learners will understand compliance obligations, governance expectations, and their alignment with resilience maturity frameworks for effective business continuity programs.</a:t>
            </a:r>
            <a:endParaRPr i="0" sz="1333" u="none" cap="none" strike="noStrike"/>
          </a:p>
        </p:txBody>
      </p:sp>
      <p:sp>
        <p:nvSpPr>
          <p:cNvPr id="847" name="Google Shape;847;g38ddfc77cfa_0_1083"/>
          <p:cNvSpPr/>
          <p:nvPr/>
        </p:nvSpPr>
        <p:spPr>
          <a:xfrm>
            <a:off x="152875" y="4264691"/>
            <a:ext cx="3494100" cy="436800"/>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D1282E"/>
              </a:buClr>
              <a:buSzPts val="2709"/>
              <a:buFont typeface="Nunito Sans"/>
              <a:buNone/>
            </a:pPr>
            <a:r>
              <a:rPr i="0" lang="en-US" sz="2709" u="none" cap="none" strike="noStrike">
                <a:solidFill>
                  <a:srgbClr val="D1282E"/>
                </a:solidFill>
              </a:rPr>
              <a:t>Learning Objectives</a:t>
            </a:r>
            <a:endParaRPr i="0" sz="2709" u="none" cap="none" strike="noStrike"/>
          </a:p>
        </p:txBody>
      </p:sp>
      <p:sp>
        <p:nvSpPr>
          <p:cNvPr id="848" name="Google Shape;848;g38ddfc77cfa_0_1083"/>
          <p:cNvSpPr/>
          <p:nvPr/>
        </p:nvSpPr>
        <p:spPr>
          <a:xfrm>
            <a:off x="152875" y="4876122"/>
            <a:ext cx="6056100" cy="279300"/>
          </a:xfrm>
          <a:prstGeom prst="rect">
            <a:avLst/>
          </a:prstGeom>
          <a:noFill/>
          <a:ln>
            <a:noFill/>
          </a:ln>
        </p:spPr>
        <p:txBody>
          <a:bodyPr anchorCtr="0" anchor="t" bIns="0" lIns="0" spcFirstLastPara="1" rIns="0" wrap="square" tIns="0">
            <a:noAutofit/>
          </a:bodyPr>
          <a:lstStyle/>
          <a:p>
            <a:pPr indent="-294913" lvl="0" marL="294913" marR="0" rtl="0" algn="l">
              <a:lnSpc>
                <a:spcPct val="164516"/>
              </a:lnSpc>
              <a:spcBef>
                <a:spcPts val="0"/>
              </a:spcBef>
              <a:spcAft>
                <a:spcPts val="0"/>
              </a:spcAft>
              <a:buClr>
                <a:srgbClr val="002060"/>
              </a:buClr>
              <a:buSzPts val="1333"/>
              <a:buChar char="•"/>
            </a:pPr>
            <a:r>
              <a:rPr i="0" lang="en-US" sz="1333" u="none" cap="none" strike="noStrike">
                <a:solidFill>
                  <a:srgbClr val="002060"/>
                </a:solidFill>
              </a:rPr>
              <a:t>Identify major regulatory influences on  resilience</a:t>
            </a:r>
            <a:endParaRPr i="0" sz="1333" u="none" cap="none" strike="noStrike"/>
          </a:p>
        </p:txBody>
      </p:sp>
      <p:sp>
        <p:nvSpPr>
          <p:cNvPr id="849" name="Google Shape;849;g38ddfc77cfa_0_1083"/>
          <p:cNvSpPr/>
          <p:nvPr/>
        </p:nvSpPr>
        <p:spPr>
          <a:xfrm>
            <a:off x="152875" y="5216706"/>
            <a:ext cx="6056100" cy="279300"/>
          </a:xfrm>
          <a:prstGeom prst="rect">
            <a:avLst/>
          </a:prstGeom>
          <a:noFill/>
          <a:ln>
            <a:noFill/>
          </a:ln>
        </p:spPr>
        <p:txBody>
          <a:bodyPr anchorCtr="0" anchor="t" bIns="0" lIns="0" spcFirstLastPara="1" rIns="0" wrap="square" tIns="0">
            <a:noAutofit/>
          </a:bodyPr>
          <a:lstStyle/>
          <a:p>
            <a:pPr indent="-294913" lvl="0" marL="294913" marR="0" rtl="0" algn="l">
              <a:lnSpc>
                <a:spcPct val="164516"/>
              </a:lnSpc>
              <a:spcBef>
                <a:spcPts val="0"/>
              </a:spcBef>
              <a:spcAft>
                <a:spcPts val="0"/>
              </a:spcAft>
              <a:buClr>
                <a:srgbClr val="002060"/>
              </a:buClr>
              <a:buSzPts val="1333"/>
              <a:buChar char="•"/>
            </a:pPr>
            <a:r>
              <a:rPr i="0" lang="en-US" sz="1333" u="none" cap="none" strike="noStrike">
                <a:solidFill>
                  <a:srgbClr val="002060"/>
                </a:solidFill>
              </a:rPr>
              <a:t>Explain the role of ISO 27001 and FFIEC in continuity strategy </a:t>
            </a:r>
            <a:endParaRPr i="0" sz="1333" u="none" cap="none" strike="noStrike"/>
          </a:p>
        </p:txBody>
      </p:sp>
      <p:sp>
        <p:nvSpPr>
          <p:cNvPr id="850" name="Google Shape;850;g38ddfc77cfa_0_1083"/>
          <p:cNvSpPr/>
          <p:nvPr/>
        </p:nvSpPr>
        <p:spPr>
          <a:xfrm>
            <a:off x="152875" y="5557289"/>
            <a:ext cx="6056100" cy="279300"/>
          </a:xfrm>
          <a:prstGeom prst="rect">
            <a:avLst/>
          </a:prstGeom>
          <a:noFill/>
          <a:ln>
            <a:noFill/>
          </a:ln>
        </p:spPr>
        <p:txBody>
          <a:bodyPr anchorCtr="0" anchor="t" bIns="0" lIns="0" spcFirstLastPara="1" rIns="0" wrap="square" tIns="0">
            <a:noAutofit/>
          </a:bodyPr>
          <a:lstStyle/>
          <a:p>
            <a:pPr indent="-294913" lvl="0" marL="294913" marR="0" rtl="0" algn="l">
              <a:lnSpc>
                <a:spcPct val="164516"/>
              </a:lnSpc>
              <a:spcBef>
                <a:spcPts val="0"/>
              </a:spcBef>
              <a:spcAft>
                <a:spcPts val="0"/>
              </a:spcAft>
              <a:buClr>
                <a:srgbClr val="002060"/>
              </a:buClr>
              <a:buSzPts val="1333"/>
              <a:buChar char="•"/>
            </a:pPr>
            <a:r>
              <a:rPr i="0" lang="en-US" sz="1333" u="none" cap="none" strike="noStrike">
                <a:solidFill>
                  <a:srgbClr val="002060"/>
                </a:solidFill>
              </a:rPr>
              <a:t>Connect compliance requirements to organizational maturity models</a:t>
            </a:r>
            <a:endParaRPr i="0" sz="1333" u="none" cap="none" strike="noStrike"/>
          </a:p>
        </p:txBody>
      </p:sp>
      <p:sp>
        <p:nvSpPr>
          <p:cNvPr id="851" name="Google Shape;851;g38ddfc77cfa_0_1083"/>
          <p:cNvSpPr/>
          <p:nvPr/>
        </p:nvSpPr>
        <p:spPr>
          <a:xfrm>
            <a:off x="152875" y="5897872"/>
            <a:ext cx="6056100" cy="279300"/>
          </a:xfrm>
          <a:prstGeom prst="rect">
            <a:avLst/>
          </a:prstGeom>
          <a:noFill/>
          <a:ln>
            <a:noFill/>
          </a:ln>
        </p:spPr>
        <p:txBody>
          <a:bodyPr anchorCtr="0" anchor="t" bIns="0" lIns="0" spcFirstLastPara="1" rIns="0" wrap="square" tIns="0">
            <a:noAutofit/>
          </a:bodyPr>
          <a:lstStyle/>
          <a:p>
            <a:pPr indent="-294913" lvl="0" marL="294913" marR="0" rtl="0" algn="l">
              <a:lnSpc>
                <a:spcPct val="164516"/>
              </a:lnSpc>
              <a:spcBef>
                <a:spcPts val="0"/>
              </a:spcBef>
              <a:spcAft>
                <a:spcPts val="0"/>
              </a:spcAft>
              <a:buClr>
                <a:srgbClr val="002060"/>
              </a:buClr>
              <a:buSzPts val="1333"/>
              <a:buChar char="•"/>
            </a:pPr>
            <a:r>
              <a:rPr i="0" lang="en-US" sz="1333" u="none" cap="none" strike="noStrike">
                <a:solidFill>
                  <a:srgbClr val="002060"/>
                </a:solidFill>
              </a:rPr>
              <a:t>Prepare for DRI International certification examinations</a:t>
            </a:r>
            <a:endParaRPr i="0" sz="1333" u="none" cap="none" strike="noStrike"/>
          </a:p>
        </p:txBody>
      </p:sp>
      <p:pic>
        <p:nvPicPr>
          <p:cNvPr descr="preencoded.png" id="852" name="Google Shape;852;g38ddfc77cfa_0_1083"/>
          <p:cNvPicPr preferRelativeResize="0"/>
          <p:nvPr/>
        </p:nvPicPr>
        <p:blipFill rotWithShape="1">
          <a:blip r:embed="rId3">
            <a:alphaModFix/>
          </a:blip>
          <a:srcRect b="0" l="0" r="0" t="0"/>
          <a:stretch/>
        </p:blipFill>
        <p:spPr>
          <a:xfrm>
            <a:off x="6641875" y="596511"/>
            <a:ext cx="4877623" cy="487762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38ddfc77cfa_0_1097"/>
          <p:cNvSpPr txBox="1"/>
          <p:nvPr>
            <p:ph type="title"/>
          </p:nvPr>
        </p:nvSpPr>
        <p:spPr>
          <a:xfrm>
            <a:off x="459475" y="7232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859" name="Google Shape;859;g38ddfc77cfa_0_1097"/>
          <p:cNvSpPr txBox="1"/>
          <p:nvPr>
            <p:ph idx="1" type="body"/>
          </p:nvPr>
        </p:nvSpPr>
        <p:spPr>
          <a:xfrm>
            <a:off x="459475" y="1644400"/>
            <a:ext cx="5467800" cy="3765600"/>
          </a:xfrm>
          <a:prstGeom prst="rect">
            <a:avLst/>
          </a:prstGeom>
          <a:noFill/>
          <a:ln>
            <a:noFill/>
          </a:ln>
        </p:spPr>
        <p:txBody>
          <a:bodyPr anchorCtr="0" anchor="t" bIns="45700" lIns="91425" spcFirstLastPara="1" rIns="91425" wrap="square" tIns="45700">
            <a:normAutofit fontScale="92500" lnSpcReduction="10000"/>
          </a:bodyPr>
          <a:lstStyle/>
          <a:p>
            <a:pPr indent="-369570" lvl="0" marL="457200" rtl="0" algn="l">
              <a:lnSpc>
                <a:spcPct val="115000"/>
              </a:lnSpc>
              <a:spcBef>
                <a:spcPts val="1200"/>
              </a:spcBef>
              <a:spcAft>
                <a:spcPts val="0"/>
              </a:spcAft>
              <a:buSzPct val="100000"/>
              <a:buChar char="●"/>
            </a:pPr>
            <a:r>
              <a:rPr b="0" lang="en-US" sz="2400"/>
              <a:t>Overview of resilience-related regulations</a:t>
            </a:r>
            <a:endParaRPr b="0" sz="2400"/>
          </a:p>
          <a:p>
            <a:pPr indent="-369570" lvl="0" marL="457200" rtl="0" algn="l">
              <a:lnSpc>
                <a:spcPct val="115000"/>
              </a:lnSpc>
              <a:spcBef>
                <a:spcPts val="0"/>
              </a:spcBef>
              <a:spcAft>
                <a:spcPts val="0"/>
              </a:spcAft>
              <a:buSzPct val="100000"/>
              <a:buChar char="●"/>
            </a:pPr>
            <a:r>
              <a:rPr b="0" lang="en-US" sz="2400"/>
              <a:t>ISO 27001 information security management and business continuity</a:t>
            </a:r>
            <a:endParaRPr b="0" sz="2400"/>
          </a:p>
          <a:p>
            <a:pPr indent="-369570" lvl="0" marL="457200" rtl="0" algn="l">
              <a:lnSpc>
                <a:spcPct val="115000"/>
              </a:lnSpc>
              <a:spcBef>
                <a:spcPts val="0"/>
              </a:spcBef>
              <a:spcAft>
                <a:spcPts val="0"/>
              </a:spcAft>
              <a:buSzPct val="100000"/>
              <a:buChar char="●"/>
            </a:pPr>
            <a:r>
              <a:rPr b="0" lang="en-US" sz="2400"/>
              <a:t>FFIEC financial sector continuity requirements</a:t>
            </a:r>
            <a:endParaRPr b="0" sz="2400"/>
          </a:p>
          <a:p>
            <a:pPr indent="-369570" lvl="0" marL="457200" rtl="0" algn="l">
              <a:lnSpc>
                <a:spcPct val="115000"/>
              </a:lnSpc>
              <a:spcBef>
                <a:spcPts val="0"/>
              </a:spcBef>
              <a:spcAft>
                <a:spcPts val="0"/>
              </a:spcAft>
              <a:buSzPct val="100000"/>
              <a:buChar char="●"/>
            </a:pPr>
            <a:r>
              <a:rPr b="0" lang="en-US" sz="2400"/>
              <a:t>Integration with established continuity frameworks</a:t>
            </a:r>
            <a:endParaRPr b="0" sz="2400"/>
          </a:p>
          <a:p>
            <a:pPr indent="-369570" lvl="0" marL="457200" rtl="0" algn="l">
              <a:lnSpc>
                <a:spcPct val="115000"/>
              </a:lnSpc>
              <a:spcBef>
                <a:spcPts val="0"/>
              </a:spcBef>
              <a:spcAft>
                <a:spcPts val="0"/>
              </a:spcAft>
              <a:buSzPct val="100000"/>
              <a:buChar char="●"/>
            </a:pPr>
            <a:r>
              <a:rPr b="0" lang="en-US" sz="2400"/>
              <a:t>Compliance reporting, auditing, and governance expectations</a:t>
            </a:r>
            <a:endParaRPr b="0" sz="2400"/>
          </a:p>
        </p:txBody>
      </p:sp>
      <p:sp>
        <p:nvSpPr>
          <p:cNvPr id="860" name="Google Shape;860;g38ddfc77cfa_0_109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61" name="Google Shape;861;g38ddfc77cfa_0_109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62" name="Google Shape;862;g38ddfc77cfa_0_1097"/>
          <p:cNvSpPr txBox="1"/>
          <p:nvPr>
            <p:ph idx="1" type="body"/>
          </p:nvPr>
        </p:nvSpPr>
        <p:spPr>
          <a:xfrm>
            <a:off x="5884400" y="1644400"/>
            <a:ext cx="6056100" cy="35091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Identify major regulatory influences on resilience planning and implementation</a:t>
            </a:r>
            <a:endParaRPr b="0" sz="2400"/>
          </a:p>
          <a:p>
            <a:pPr indent="-381000" lvl="0" marL="457200" rtl="0" algn="l">
              <a:lnSpc>
                <a:spcPct val="115000"/>
              </a:lnSpc>
              <a:spcBef>
                <a:spcPts val="0"/>
              </a:spcBef>
              <a:spcAft>
                <a:spcPts val="0"/>
              </a:spcAft>
              <a:buSzPts val="2400"/>
              <a:buChar char="●"/>
            </a:pPr>
            <a:r>
              <a:rPr b="0" lang="en-US" sz="2400"/>
              <a:t>Explain the specific role of ISO 27001 and FFIEC in shaping strategy design</a:t>
            </a:r>
            <a:endParaRPr b="0" sz="2400"/>
          </a:p>
          <a:p>
            <a:pPr indent="-381000" lvl="0" marL="457200" rtl="0" algn="l">
              <a:lnSpc>
                <a:spcPct val="115000"/>
              </a:lnSpc>
              <a:spcBef>
                <a:spcPts val="0"/>
              </a:spcBef>
              <a:spcAft>
                <a:spcPts val="0"/>
              </a:spcAft>
              <a:buSzPts val="2400"/>
              <a:buChar char="●"/>
            </a:pPr>
            <a:r>
              <a:rPr b="0" lang="en-US" sz="2400"/>
              <a:t>Connect regulatory compliance to organizational maturity and readiness</a:t>
            </a:r>
            <a:endParaRPr b="0" sz="2400"/>
          </a:p>
          <a:p>
            <a:pPr indent="-381000" lvl="0" marL="457200" rtl="0" algn="l">
              <a:lnSpc>
                <a:spcPct val="115000"/>
              </a:lnSpc>
              <a:spcBef>
                <a:spcPts val="0"/>
              </a:spcBef>
              <a:spcAft>
                <a:spcPts val="0"/>
              </a:spcAft>
              <a:buSzPts val="2400"/>
              <a:buChar char="●"/>
            </a:pPr>
            <a:r>
              <a:rPr b="0" lang="en-US" sz="2400"/>
              <a:t>Understand governance structures that support regulatory alignment</a:t>
            </a:r>
            <a:endParaRPr b="0" sz="2400"/>
          </a:p>
        </p:txBody>
      </p:sp>
      <p:sp>
        <p:nvSpPr>
          <p:cNvPr id="863" name="Google Shape;863;g38ddfc77cfa_0_1097"/>
          <p:cNvSpPr txBox="1"/>
          <p:nvPr>
            <p:ph type="title"/>
          </p:nvPr>
        </p:nvSpPr>
        <p:spPr>
          <a:xfrm>
            <a:off x="5884400" y="7232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38ddfc77cfa_0_110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70" name="Google Shape;870;g38ddfc77cfa_0_110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71" name="Google Shape;871;g38ddfc77cfa_0_1107"/>
          <p:cNvPicPr preferRelativeResize="0"/>
          <p:nvPr/>
        </p:nvPicPr>
        <p:blipFill rotWithShape="1">
          <a:blip r:embed="rId3">
            <a:alphaModFix/>
          </a:blip>
          <a:srcRect b="0" l="0" r="0" t="0"/>
          <a:stretch/>
        </p:blipFill>
        <p:spPr>
          <a:xfrm>
            <a:off x="99975" y="186366"/>
            <a:ext cx="4420067" cy="4420067"/>
          </a:xfrm>
          <a:prstGeom prst="rect">
            <a:avLst/>
          </a:prstGeom>
          <a:noFill/>
          <a:ln>
            <a:noFill/>
          </a:ln>
        </p:spPr>
      </p:pic>
      <p:sp>
        <p:nvSpPr>
          <p:cNvPr id="872" name="Google Shape;872;g38ddfc77cfa_0_1107"/>
          <p:cNvSpPr/>
          <p:nvPr/>
        </p:nvSpPr>
        <p:spPr>
          <a:xfrm>
            <a:off x="5027681" y="160726"/>
            <a:ext cx="6880500" cy="1282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26"/>
              <a:buFont typeface="Nunito Sans"/>
              <a:buNone/>
            </a:pPr>
            <a:r>
              <a:rPr i="0" lang="en-US" sz="4026" u="none" cap="none" strike="noStrike">
                <a:solidFill>
                  <a:srgbClr val="D1282E"/>
                </a:solidFill>
              </a:rPr>
              <a:t>Why Regulations Drive Resilience</a:t>
            </a:r>
            <a:endParaRPr i="0" sz="4026" u="none" cap="none" strike="noStrike"/>
          </a:p>
        </p:txBody>
      </p:sp>
      <p:sp>
        <p:nvSpPr>
          <p:cNvPr id="873" name="Google Shape;873;g38ddfc77cfa_0_1107"/>
          <p:cNvSpPr/>
          <p:nvPr/>
        </p:nvSpPr>
        <p:spPr>
          <a:xfrm>
            <a:off x="5027681" y="1648589"/>
            <a:ext cx="6880500" cy="1313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3"/>
              <a:buFont typeface="Inter"/>
              <a:buNone/>
            </a:pPr>
            <a:r>
              <a:rPr i="0" lang="en-US" sz="1583" u="none" cap="none" strike="noStrike">
                <a:solidFill>
                  <a:srgbClr val="002060"/>
                </a:solidFill>
              </a:rPr>
              <a:t>Regulations ensure organizations safeguard critical operations by establishing minimum standards for availability, data protection, and risk management. They create accountability frameworks that protect stakeholders, customers, and the broader economic ecosystem.</a:t>
            </a:r>
            <a:endParaRPr i="0" sz="1583" u="none" cap="none" strike="noStrike"/>
          </a:p>
        </p:txBody>
      </p:sp>
      <p:sp>
        <p:nvSpPr>
          <p:cNvPr id="874" name="Google Shape;874;g38ddfc77cfa_0_1107"/>
          <p:cNvSpPr/>
          <p:nvPr/>
        </p:nvSpPr>
        <p:spPr>
          <a:xfrm>
            <a:off x="5027681" y="3146688"/>
            <a:ext cx="6880500" cy="1641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3"/>
              <a:buFont typeface="Inter"/>
              <a:buNone/>
            </a:pPr>
            <a:r>
              <a:rPr i="0" lang="en-US" sz="1583" u="none" cap="none" strike="noStrike">
                <a:solidFill>
                  <a:srgbClr val="002060"/>
                </a:solidFill>
              </a:rPr>
              <a:t>Compliance strengthens governance structures and builds customer confidence through demonstrated preparedness and operational reliability. Organizations subject to regulatory oversight must prove their resilience capabilities through documentation, testing, and continuous improvement processes.</a:t>
            </a:r>
            <a:endParaRPr i="0" sz="1583" u="none" cap="none" strike="noStrike"/>
          </a:p>
        </p:txBody>
      </p:sp>
      <p:sp>
        <p:nvSpPr>
          <p:cNvPr id="875" name="Google Shape;875;g38ddfc77cfa_0_1107"/>
          <p:cNvSpPr/>
          <p:nvPr/>
        </p:nvSpPr>
        <p:spPr>
          <a:xfrm>
            <a:off x="5027681" y="4973147"/>
            <a:ext cx="6880500" cy="985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83"/>
              <a:buFont typeface="Inter"/>
              <a:buNone/>
            </a:pPr>
            <a:r>
              <a:rPr i="0" lang="en-US" sz="1583" u="none" cap="none" strike="noStrike">
                <a:solidFill>
                  <a:srgbClr val="002060"/>
                </a:solidFill>
              </a:rPr>
              <a:t>Regulatory frameworks provide structured approaches to risk management, ensuring organizations consider both internal vulnerabilities and external threats in their continuity planning.</a:t>
            </a:r>
            <a:endParaRPr i="0" sz="1583" u="none" cap="none" strike="noStrike"/>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g38ddfc77cfa_0_111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82" name="Google Shape;882;g38ddfc77cfa_0_111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83" name="Google Shape;883;g38ddfc77cfa_0_1118"/>
          <p:cNvSpPr/>
          <p:nvPr/>
        </p:nvSpPr>
        <p:spPr>
          <a:xfrm>
            <a:off x="199876" y="230976"/>
            <a:ext cx="5966700" cy="5679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544"/>
              <a:buFont typeface="Nunito Sans"/>
              <a:buNone/>
            </a:pPr>
            <a:r>
              <a:rPr i="0" lang="en-US" sz="3544" u="none" cap="none" strike="noStrike">
                <a:solidFill>
                  <a:srgbClr val="D1282E"/>
                </a:solidFill>
              </a:rPr>
              <a:t>Overview of Key Frameworks</a:t>
            </a:r>
            <a:endParaRPr i="0" sz="3544" u="none" cap="none" strike="noStrike"/>
          </a:p>
        </p:txBody>
      </p:sp>
      <p:sp>
        <p:nvSpPr>
          <p:cNvPr id="884" name="Google Shape;884;g38ddfc77cfa_0_1118"/>
          <p:cNvSpPr/>
          <p:nvPr/>
        </p:nvSpPr>
        <p:spPr>
          <a:xfrm>
            <a:off x="199876" y="980198"/>
            <a:ext cx="6231000" cy="1162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18"/>
              <a:buFont typeface="Inter"/>
              <a:buNone/>
            </a:pPr>
            <a:r>
              <a:rPr i="0" lang="en-US" sz="1417" u="none" cap="none" strike="noStrike">
                <a:solidFill>
                  <a:srgbClr val="002060"/>
                </a:solidFill>
              </a:rPr>
              <a:t>Resilience and business continuity intersect with multiple regulatory standards and legal requirements across industries and jurisdictions. Understanding these interconnections is essential for comprehensive compliance strategies.</a:t>
            </a:r>
            <a:endParaRPr i="0" sz="1417" u="none" cap="none" strike="noStrike"/>
          </a:p>
        </p:txBody>
      </p:sp>
      <p:sp>
        <p:nvSpPr>
          <p:cNvPr id="885" name="Google Shape;885;g38ddfc77cfa_0_1118"/>
          <p:cNvSpPr/>
          <p:nvPr/>
        </p:nvSpPr>
        <p:spPr>
          <a:xfrm>
            <a:off x="199876" y="2423735"/>
            <a:ext cx="6231000" cy="2904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18"/>
              <a:buFont typeface="Inter"/>
              <a:buNone/>
            </a:pPr>
            <a:r>
              <a:rPr b="1" i="0" lang="en-US" sz="1417" u="none" cap="none" strike="noStrike">
                <a:solidFill>
                  <a:srgbClr val="002060"/>
                </a:solidFill>
              </a:rPr>
              <a:t>Common global regulatory drivers include:</a:t>
            </a:r>
            <a:endParaRPr i="0" sz="1417" u="none" cap="none" strike="noStrike"/>
          </a:p>
        </p:txBody>
      </p:sp>
      <p:sp>
        <p:nvSpPr>
          <p:cNvPr id="886" name="Google Shape;886;g38ddfc77cfa_0_1118"/>
          <p:cNvSpPr/>
          <p:nvPr/>
        </p:nvSpPr>
        <p:spPr>
          <a:xfrm>
            <a:off x="199876" y="2877783"/>
            <a:ext cx="6231000" cy="581400"/>
          </a:xfrm>
          <a:prstGeom prst="rect">
            <a:avLst/>
          </a:prstGeom>
          <a:noFill/>
          <a:ln>
            <a:noFill/>
          </a:ln>
        </p:spPr>
        <p:txBody>
          <a:bodyPr anchorCtr="0" anchor="t" bIns="0" lIns="0" spcFirstLastPara="1" rIns="0" wrap="square" tIns="0">
            <a:noAutofit/>
          </a:bodyPr>
          <a:lstStyle/>
          <a:p>
            <a:pPr indent="-303825" lvl="0" marL="303824" marR="0" rtl="0" algn="l">
              <a:lnSpc>
                <a:spcPct val="159375"/>
              </a:lnSpc>
              <a:spcBef>
                <a:spcPts val="0"/>
              </a:spcBef>
              <a:spcAft>
                <a:spcPts val="0"/>
              </a:spcAft>
              <a:buClr>
                <a:srgbClr val="002060"/>
              </a:buClr>
              <a:buSzPts val="1418"/>
              <a:buChar char="•"/>
            </a:pPr>
            <a:r>
              <a:rPr i="0" lang="en-US" sz="1417" u="none" cap="none" strike="noStrike">
                <a:solidFill>
                  <a:srgbClr val="002060"/>
                </a:solidFill>
              </a:rPr>
              <a:t>ISO 27001: Information Security Management Systems with integrated business continuity requirements</a:t>
            </a:r>
            <a:endParaRPr i="0" sz="1417" u="none" cap="none" strike="noStrike"/>
          </a:p>
        </p:txBody>
      </p:sp>
      <p:sp>
        <p:nvSpPr>
          <p:cNvPr id="887" name="Google Shape;887;g38ddfc77cfa_0_1118"/>
          <p:cNvSpPr/>
          <p:nvPr/>
        </p:nvSpPr>
        <p:spPr>
          <a:xfrm>
            <a:off x="199876" y="3522566"/>
            <a:ext cx="6231000" cy="581400"/>
          </a:xfrm>
          <a:prstGeom prst="rect">
            <a:avLst/>
          </a:prstGeom>
          <a:noFill/>
          <a:ln>
            <a:noFill/>
          </a:ln>
        </p:spPr>
        <p:txBody>
          <a:bodyPr anchorCtr="0" anchor="t" bIns="0" lIns="0" spcFirstLastPara="1" rIns="0" wrap="square" tIns="0">
            <a:noAutofit/>
          </a:bodyPr>
          <a:lstStyle/>
          <a:p>
            <a:pPr indent="-303825" lvl="0" marL="303824" marR="0" rtl="0" algn="l">
              <a:lnSpc>
                <a:spcPct val="159375"/>
              </a:lnSpc>
              <a:spcBef>
                <a:spcPts val="0"/>
              </a:spcBef>
              <a:spcAft>
                <a:spcPts val="0"/>
              </a:spcAft>
              <a:buClr>
                <a:srgbClr val="002060"/>
              </a:buClr>
              <a:buSzPts val="1418"/>
              <a:buChar char="•"/>
            </a:pPr>
            <a:r>
              <a:rPr i="0" lang="en-US" sz="1417" u="none" cap="none" strike="noStrike">
                <a:solidFill>
                  <a:srgbClr val="002060"/>
                </a:solidFill>
              </a:rPr>
              <a:t>FFIEC: Financial institutions' continuity, cybersecurity, and operational resilience standards</a:t>
            </a:r>
            <a:endParaRPr i="0" sz="1417" u="none" cap="none" strike="noStrike"/>
          </a:p>
        </p:txBody>
      </p:sp>
      <p:sp>
        <p:nvSpPr>
          <p:cNvPr id="888" name="Google Shape;888;g38ddfc77cfa_0_1118"/>
          <p:cNvSpPr/>
          <p:nvPr/>
        </p:nvSpPr>
        <p:spPr>
          <a:xfrm>
            <a:off x="199876" y="4167349"/>
            <a:ext cx="6231000" cy="581400"/>
          </a:xfrm>
          <a:prstGeom prst="rect">
            <a:avLst/>
          </a:prstGeom>
          <a:noFill/>
          <a:ln>
            <a:noFill/>
          </a:ln>
        </p:spPr>
        <p:txBody>
          <a:bodyPr anchorCtr="0" anchor="t" bIns="0" lIns="0" spcFirstLastPara="1" rIns="0" wrap="square" tIns="0">
            <a:noAutofit/>
          </a:bodyPr>
          <a:lstStyle/>
          <a:p>
            <a:pPr indent="-303825" lvl="0" marL="303824" marR="0" rtl="0" algn="l">
              <a:lnSpc>
                <a:spcPct val="159375"/>
              </a:lnSpc>
              <a:spcBef>
                <a:spcPts val="0"/>
              </a:spcBef>
              <a:spcAft>
                <a:spcPts val="0"/>
              </a:spcAft>
              <a:buClr>
                <a:srgbClr val="002060"/>
              </a:buClr>
              <a:buSzPts val="1418"/>
              <a:buChar char="•"/>
            </a:pPr>
            <a:r>
              <a:rPr i="0" lang="en-US" sz="1417" u="none" cap="none" strike="noStrike">
                <a:solidFill>
                  <a:srgbClr val="002060"/>
                </a:solidFill>
              </a:rPr>
              <a:t>NIST SP 800-34: Federal guidance for information system contingency planning</a:t>
            </a:r>
            <a:endParaRPr i="0" sz="1417" u="none" cap="none" strike="noStrike"/>
          </a:p>
        </p:txBody>
      </p:sp>
      <p:sp>
        <p:nvSpPr>
          <p:cNvPr id="889" name="Google Shape;889;g38ddfc77cfa_0_1118"/>
          <p:cNvSpPr/>
          <p:nvPr/>
        </p:nvSpPr>
        <p:spPr>
          <a:xfrm>
            <a:off x="199876" y="4812131"/>
            <a:ext cx="6231000" cy="581400"/>
          </a:xfrm>
          <a:prstGeom prst="rect">
            <a:avLst/>
          </a:prstGeom>
          <a:noFill/>
          <a:ln>
            <a:noFill/>
          </a:ln>
        </p:spPr>
        <p:txBody>
          <a:bodyPr anchorCtr="0" anchor="t" bIns="0" lIns="0" spcFirstLastPara="1" rIns="0" wrap="square" tIns="0">
            <a:noAutofit/>
          </a:bodyPr>
          <a:lstStyle/>
          <a:p>
            <a:pPr indent="-303825" lvl="0" marL="303824" marR="0" rtl="0" algn="l">
              <a:lnSpc>
                <a:spcPct val="159375"/>
              </a:lnSpc>
              <a:spcBef>
                <a:spcPts val="0"/>
              </a:spcBef>
              <a:spcAft>
                <a:spcPts val="0"/>
              </a:spcAft>
              <a:buClr>
                <a:srgbClr val="002060"/>
              </a:buClr>
              <a:buSzPts val="1418"/>
              <a:buChar char="•"/>
            </a:pPr>
            <a:r>
              <a:rPr i="0" lang="en-US" sz="1417" u="none" cap="none" strike="noStrike">
                <a:solidFill>
                  <a:srgbClr val="002060"/>
                </a:solidFill>
              </a:rPr>
              <a:t>SOC 2: Service organization controls addressing availability and security</a:t>
            </a:r>
            <a:endParaRPr i="0" sz="1417" u="none" cap="none" strike="noStrike"/>
          </a:p>
        </p:txBody>
      </p:sp>
      <p:sp>
        <p:nvSpPr>
          <p:cNvPr id="890" name="Google Shape;890;g38ddfc77cfa_0_1118"/>
          <p:cNvSpPr/>
          <p:nvPr/>
        </p:nvSpPr>
        <p:spPr>
          <a:xfrm>
            <a:off x="199876" y="5556817"/>
            <a:ext cx="6231000" cy="5814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18"/>
              <a:buFont typeface="Inter"/>
              <a:buNone/>
            </a:pPr>
            <a:r>
              <a:rPr i="0" lang="en-US" sz="1417" u="none" cap="none" strike="noStrike">
                <a:solidFill>
                  <a:srgbClr val="002060"/>
                </a:solidFill>
              </a:rPr>
              <a:t>These frameworks often complement and reinforce each other, requiring coordinated implementation approaches.</a:t>
            </a:r>
            <a:endParaRPr i="0" sz="1417" u="none" cap="none" strike="noStrike"/>
          </a:p>
        </p:txBody>
      </p:sp>
      <p:pic>
        <p:nvPicPr>
          <p:cNvPr descr="preencoded.png" id="891" name="Google Shape;891;g38ddfc77cfa_0_1118"/>
          <p:cNvPicPr preferRelativeResize="0"/>
          <p:nvPr/>
        </p:nvPicPr>
        <p:blipFill rotWithShape="1">
          <a:blip r:embed="rId3">
            <a:alphaModFix/>
          </a:blip>
          <a:srcRect b="0" l="0" r="0" t="0"/>
          <a:stretch/>
        </p:blipFill>
        <p:spPr>
          <a:xfrm>
            <a:off x="6880741" y="253763"/>
            <a:ext cx="5017535" cy="501753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g38ddfc77cfa_0_113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98" name="Google Shape;898;g38ddfc77cfa_0_113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99" name="Google Shape;899;g38ddfc77cfa_0_1133"/>
          <p:cNvPicPr preferRelativeResize="0"/>
          <p:nvPr/>
        </p:nvPicPr>
        <p:blipFill rotWithShape="1">
          <a:blip r:embed="rId3">
            <a:alphaModFix/>
          </a:blip>
          <a:srcRect b="0" l="0" r="0" t="0"/>
          <a:stretch/>
        </p:blipFill>
        <p:spPr>
          <a:xfrm>
            <a:off x="248062" y="710484"/>
            <a:ext cx="4445548" cy="4445548"/>
          </a:xfrm>
          <a:prstGeom prst="rect">
            <a:avLst/>
          </a:prstGeom>
          <a:noFill/>
          <a:ln>
            <a:noFill/>
          </a:ln>
        </p:spPr>
      </p:pic>
      <p:sp>
        <p:nvSpPr>
          <p:cNvPr id="900" name="Google Shape;900;g38ddfc77cfa_0_1133"/>
          <p:cNvSpPr/>
          <p:nvPr/>
        </p:nvSpPr>
        <p:spPr>
          <a:xfrm>
            <a:off x="5083850" y="262775"/>
            <a:ext cx="6648600" cy="1201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D1282E"/>
              </a:buClr>
              <a:buSzPts val="3744"/>
              <a:buFont typeface="Nunito Sans"/>
              <a:buNone/>
            </a:pPr>
            <a:r>
              <a:rPr i="0" lang="en-US" sz="3744" u="none" cap="none" strike="noStrike">
                <a:solidFill>
                  <a:srgbClr val="D1282E"/>
                </a:solidFill>
              </a:rPr>
              <a:t>ISO 27001: Information Security and Resilience</a:t>
            </a:r>
            <a:endParaRPr i="0" sz="3744" u="none" cap="none" strike="noStrike"/>
          </a:p>
        </p:txBody>
      </p:sp>
      <p:sp>
        <p:nvSpPr>
          <p:cNvPr id="901" name="Google Shape;901;g38ddfc77cfa_0_1133"/>
          <p:cNvSpPr/>
          <p:nvPr/>
        </p:nvSpPr>
        <p:spPr>
          <a:xfrm>
            <a:off x="5083850" y="1657128"/>
            <a:ext cx="6648600" cy="15384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0"/>
              <a:buFont typeface="Inter"/>
              <a:buNone/>
            </a:pPr>
            <a:r>
              <a:rPr i="0" lang="en-US" sz="1480" u="none" cap="none" strike="noStrike">
                <a:solidFill>
                  <a:srgbClr val="002060"/>
                </a:solidFill>
              </a:rPr>
              <a:t>ISO 27001 focuses on protecting information confidentiality, integrity, and availability (CIA triad) through comprehensive management system requirements. Annex A.17 specifically requires organizations to integrate information security continuity measures into their business continuity management systems.</a:t>
            </a:r>
            <a:endParaRPr i="0" sz="1480" u="none" cap="none" strike="noStrike"/>
          </a:p>
        </p:txBody>
      </p:sp>
      <p:sp>
        <p:nvSpPr>
          <p:cNvPr id="902" name="Google Shape;902;g38ddfc77cfa_0_1133"/>
          <p:cNvSpPr/>
          <p:nvPr/>
        </p:nvSpPr>
        <p:spPr>
          <a:xfrm>
            <a:off x="5083850" y="3368732"/>
            <a:ext cx="6648600" cy="15384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0"/>
              <a:buFont typeface="Inter"/>
              <a:buNone/>
            </a:pPr>
            <a:r>
              <a:rPr i="0" lang="en-US" sz="1480" u="none" cap="none" strike="noStrike">
                <a:solidFill>
                  <a:srgbClr val="002060"/>
                </a:solidFill>
              </a:rPr>
              <a:t>Organizations must establish, document, implement and maintain processes, procedures and controls to ensure required levels of information security continuity during disruptive situations. The framework builds upon industry best practices and aligns with ISO 22301 Business Continuity Management standards.</a:t>
            </a:r>
            <a:endParaRPr i="0" sz="1480" u="none" cap="none" strike="noStrike"/>
          </a:p>
        </p:txBody>
      </p:sp>
      <p:sp>
        <p:nvSpPr>
          <p:cNvPr id="903" name="Google Shape;903;g38ddfc77cfa_0_1133"/>
          <p:cNvSpPr/>
          <p:nvPr/>
        </p:nvSpPr>
        <p:spPr>
          <a:xfrm>
            <a:off x="5083850" y="5080335"/>
            <a:ext cx="6648600" cy="9231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480"/>
              <a:buFont typeface="Inter"/>
              <a:buNone/>
            </a:pPr>
            <a:r>
              <a:rPr i="0" lang="en-US" sz="1480" u="none" cap="none" strike="noStrike">
                <a:solidFill>
                  <a:srgbClr val="002060"/>
                </a:solidFill>
              </a:rPr>
              <a:t>ISO 27001 certification demonstrates organizational commitment to compliance and operational readiness, providing third-party validation of security and continuity capabilities.</a:t>
            </a:r>
            <a:endParaRPr i="0" sz="1480" u="none" cap="none" strike="noStrike"/>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38ddfc77cfa_0_114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10" name="Google Shape;910;g38ddfc77cfa_0_114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11" name="Google Shape;911;g38ddfc77cfa_0_1144"/>
          <p:cNvSpPr/>
          <p:nvPr/>
        </p:nvSpPr>
        <p:spPr>
          <a:xfrm>
            <a:off x="356976" y="346200"/>
            <a:ext cx="6280800" cy="1145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573"/>
              <a:buFont typeface="Nunito Sans"/>
              <a:buNone/>
            </a:pPr>
            <a:r>
              <a:rPr i="0" lang="en-US" sz="3572" u="none" cap="none" strike="noStrike">
                <a:solidFill>
                  <a:srgbClr val="D1282E"/>
                </a:solidFill>
              </a:rPr>
              <a:t>FFIEC: Financial Sector Expectations</a:t>
            </a:r>
            <a:endParaRPr i="0" sz="3572" u="none" cap="none" strike="noStrike"/>
          </a:p>
        </p:txBody>
      </p:sp>
      <p:sp>
        <p:nvSpPr>
          <p:cNvPr id="912" name="Google Shape;912;g38ddfc77cfa_0_1144"/>
          <p:cNvSpPr/>
          <p:nvPr/>
        </p:nvSpPr>
        <p:spPr>
          <a:xfrm>
            <a:off x="356976" y="1674793"/>
            <a:ext cx="6280800" cy="11724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9"/>
              <a:buFont typeface="Inter"/>
              <a:buNone/>
            </a:pPr>
            <a:r>
              <a:rPr i="0" lang="en-US" sz="1429" u="none" cap="none" strike="noStrike">
                <a:solidFill>
                  <a:srgbClr val="002060"/>
                </a:solidFill>
              </a:rPr>
              <a:t>FFIEC guidelines are widely regarded as the gold standard of business continuity management, with more stringent governance, risk assessment, business impact analysis, planning, testing, and maintenance requirements than any other standard.</a:t>
            </a:r>
            <a:endParaRPr i="0" sz="1429" u="none" cap="none" strike="noStrike"/>
          </a:p>
        </p:txBody>
      </p:sp>
      <p:sp>
        <p:nvSpPr>
          <p:cNvPr id="913" name="Google Shape;913;g38ddfc77cfa_0_1144"/>
          <p:cNvSpPr/>
          <p:nvPr/>
        </p:nvSpPr>
        <p:spPr>
          <a:xfrm>
            <a:off x="356976" y="3011999"/>
            <a:ext cx="6280800" cy="2931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9"/>
              <a:buFont typeface="Inter"/>
              <a:buNone/>
            </a:pPr>
            <a:r>
              <a:rPr b="1" i="0" lang="en-US" sz="1429" u="none" cap="none" strike="noStrike">
                <a:solidFill>
                  <a:srgbClr val="002060"/>
                </a:solidFill>
              </a:rPr>
              <a:t>Core regulatory focus areas include:</a:t>
            </a:r>
            <a:endParaRPr i="0" sz="1429" u="none" cap="none" strike="noStrike"/>
          </a:p>
        </p:txBody>
      </p:sp>
      <p:sp>
        <p:nvSpPr>
          <p:cNvPr id="914" name="Google Shape;914;g38ddfc77cfa_0_1144"/>
          <p:cNvSpPr/>
          <p:nvPr/>
        </p:nvSpPr>
        <p:spPr>
          <a:xfrm>
            <a:off x="356976" y="3469929"/>
            <a:ext cx="6280800" cy="879300"/>
          </a:xfrm>
          <a:prstGeom prst="rect">
            <a:avLst/>
          </a:prstGeom>
          <a:noFill/>
          <a:ln>
            <a:noFill/>
          </a:ln>
        </p:spPr>
        <p:txBody>
          <a:bodyPr anchorCtr="0" anchor="t" bIns="0" lIns="0" spcFirstLastPara="1" rIns="0" wrap="square" tIns="0">
            <a:noAutofit/>
          </a:bodyPr>
          <a:lstStyle/>
          <a:p>
            <a:pPr indent="-306279" lvl="0" marL="306279" marR="0" rtl="0" algn="l">
              <a:lnSpc>
                <a:spcPct val="159375"/>
              </a:lnSpc>
              <a:spcBef>
                <a:spcPts val="0"/>
              </a:spcBef>
              <a:spcAft>
                <a:spcPts val="0"/>
              </a:spcAft>
              <a:buClr>
                <a:srgbClr val="002060"/>
              </a:buClr>
              <a:buSzPts val="1429"/>
              <a:buChar char="•"/>
            </a:pPr>
            <a:r>
              <a:rPr i="0" lang="en-US" sz="1429" u="none" cap="none" strike="noStrike">
                <a:solidFill>
                  <a:srgbClr val="002060"/>
                </a:solidFill>
              </a:rPr>
              <a:t>Business continuity management governance and resilience strategies to safeguard employees, customers, and critical financial services</a:t>
            </a:r>
            <a:endParaRPr i="0" sz="1429" u="none" cap="none" strike="noStrike"/>
          </a:p>
        </p:txBody>
      </p:sp>
      <p:sp>
        <p:nvSpPr>
          <p:cNvPr id="915" name="Google Shape;915;g38ddfc77cfa_0_1144"/>
          <p:cNvSpPr/>
          <p:nvPr/>
        </p:nvSpPr>
        <p:spPr>
          <a:xfrm>
            <a:off x="356976" y="4413333"/>
            <a:ext cx="6280800" cy="586200"/>
          </a:xfrm>
          <a:prstGeom prst="rect">
            <a:avLst/>
          </a:prstGeom>
          <a:noFill/>
          <a:ln>
            <a:noFill/>
          </a:ln>
        </p:spPr>
        <p:txBody>
          <a:bodyPr anchorCtr="0" anchor="t" bIns="0" lIns="0" spcFirstLastPara="1" rIns="0" wrap="square" tIns="0">
            <a:noAutofit/>
          </a:bodyPr>
          <a:lstStyle/>
          <a:p>
            <a:pPr indent="-306279" lvl="0" marL="306279" marR="0" rtl="0" algn="l">
              <a:lnSpc>
                <a:spcPct val="159375"/>
              </a:lnSpc>
              <a:spcBef>
                <a:spcPts val="0"/>
              </a:spcBef>
              <a:spcAft>
                <a:spcPts val="0"/>
              </a:spcAft>
              <a:buClr>
                <a:srgbClr val="002060"/>
              </a:buClr>
              <a:buSzPts val="1429"/>
              <a:buChar char="•"/>
            </a:pPr>
            <a:r>
              <a:rPr i="0" lang="en-US" sz="1429" u="none" cap="none" strike="noStrike">
                <a:solidFill>
                  <a:srgbClr val="002060"/>
                </a:solidFill>
              </a:rPr>
              <a:t>Information security, cybersecurity frameworks, and operational resilience programs</a:t>
            </a:r>
            <a:endParaRPr i="0" sz="1429" u="none" cap="none" strike="noStrike"/>
          </a:p>
        </p:txBody>
      </p:sp>
      <p:sp>
        <p:nvSpPr>
          <p:cNvPr id="916" name="Google Shape;916;g38ddfc77cfa_0_1144"/>
          <p:cNvSpPr/>
          <p:nvPr/>
        </p:nvSpPr>
        <p:spPr>
          <a:xfrm>
            <a:off x="356976" y="5063645"/>
            <a:ext cx="6280800" cy="586200"/>
          </a:xfrm>
          <a:prstGeom prst="rect">
            <a:avLst/>
          </a:prstGeom>
          <a:noFill/>
          <a:ln>
            <a:noFill/>
          </a:ln>
        </p:spPr>
        <p:txBody>
          <a:bodyPr anchorCtr="0" anchor="t" bIns="0" lIns="0" spcFirstLastPara="1" rIns="0" wrap="square" tIns="0">
            <a:noAutofit/>
          </a:bodyPr>
          <a:lstStyle/>
          <a:p>
            <a:pPr indent="-306279" lvl="0" marL="306279" marR="0" rtl="0" algn="l">
              <a:lnSpc>
                <a:spcPct val="159375"/>
              </a:lnSpc>
              <a:spcBef>
                <a:spcPts val="0"/>
              </a:spcBef>
              <a:spcAft>
                <a:spcPts val="0"/>
              </a:spcAft>
              <a:buClr>
                <a:srgbClr val="002060"/>
              </a:buClr>
              <a:buSzPts val="1429"/>
              <a:buChar char="•"/>
            </a:pPr>
            <a:r>
              <a:rPr i="0" lang="en-US" sz="1429" u="none" cap="none" strike="noStrike">
                <a:solidFill>
                  <a:srgbClr val="002060"/>
                </a:solidFill>
              </a:rPr>
              <a:t>Third-party service provider risk management and alternative contingency planning</a:t>
            </a:r>
            <a:endParaRPr i="0" sz="1429" u="none" cap="none" strike="noStrike"/>
          </a:p>
        </p:txBody>
      </p:sp>
      <p:sp>
        <p:nvSpPr>
          <p:cNvPr id="917" name="Google Shape;917;g38ddfc77cfa_0_1144"/>
          <p:cNvSpPr/>
          <p:nvPr/>
        </p:nvSpPr>
        <p:spPr>
          <a:xfrm>
            <a:off x="356976" y="5814667"/>
            <a:ext cx="6280800" cy="2931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SzPts val="1429"/>
              <a:buFont typeface="Arial"/>
              <a:buNone/>
            </a:pPr>
            <a:r>
              <a:t/>
            </a:r>
            <a:endParaRPr i="0" sz="1429" u="none" cap="none" strike="noStrike"/>
          </a:p>
        </p:txBody>
      </p:sp>
      <p:pic>
        <p:nvPicPr>
          <p:cNvPr descr="preencoded.png" id="918" name="Google Shape;918;g38ddfc77cfa_0_1144"/>
          <p:cNvPicPr preferRelativeResize="0"/>
          <p:nvPr/>
        </p:nvPicPr>
        <p:blipFill rotWithShape="1">
          <a:blip r:embed="rId3">
            <a:alphaModFix/>
          </a:blip>
          <a:srcRect b="0" l="0" r="0" t="0"/>
          <a:stretch/>
        </p:blipFill>
        <p:spPr>
          <a:xfrm>
            <a:off x="7161900" y="883948"/>
            <a:ext cx="4277849" cy="4277849"/>
          </a:xfrm>
          <a:prstGeom prst="rect">
            <a:avLst/>
          </a:prstGeom>
          <a:noFill/>
          <a:ln>
            <a:noFill/>
          </a:ln>
        </p:spPr>
      </p:pic>
      <p:sp>
        <p:nvSpPr>
          <p:cNvPr id="919" name="Google Shape;919;g38ddfc77cfa_0_1144"/>
          <p:cNvSpPr/>
          <p:nvPr/>
        </p:nvSpPr>
        <p:spPr>
          <a:xfrm>
            <a:off x="6879850" y="5521570"/>
            <a:ext cx="5057100" cy="8793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29"/>
              <a:buFont typeface="Inter"/>
              <a:buNone/>
            </a:pPr>
            <a:r>
              <a:rPr b="0" i="0" lang="en-US" sz="1429" u="none" cap="none" strike="noStrike">
                <a:solidFill>
                  <a:srgbClr val="002060"/>
                </a:solidFill>
                <a:latin typeface="Inter"/>
                <a:ea typeface="Inter"/>
                <a:cs typeface="Inter"/>
                <a:sym typeface="Inter"/>
              </a:rPr>
              <a:t>FFIEC requires comprehensive testing, detailed documentation, executive accountability, and regular board-level reporting on business continuity readiness.</a:t>
            </a:r>
            <a:endParaRPr b="0" i="0" sz="1429"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8ddfc77cfa_0_4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16" name="Google Shape;216;g38ddfc77cfa_0_4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17" name="Google Shape;217;g38ddfc77cfa_0_46"/>
          <p:cNvPicPr preferRelativeResize="0"/>
          <p:nvPr/>
        </p:nvPicPr>
        <p:blipFill rotWithShape="1">
          <a:blip r:embed="rId3">
            <a:alphaModFix/>
          </a:blip>
          <a:srcRect b="0" l="0" r="0" t="0"/>
          <a:stretch/>
        </p:blipFill>
        <p:spPr>
          <a:xfrm>
            <a:off x="458101" y="1007375"/>
            <a:ext cx="3911799" cy="3911799"/>
          </a:xfrm>
          <a:prstGeom prst="rect">
            <a:avLst/>
          </a:prstGeom>
          <a:noFill/>
          <a:ln>
            <a:noFill/>
          </a:ln>
        </p:spPr>
      </p:pic>
      <p:sp>
        <p:nvSpPr>
          <p:cNvPr id="218" name="Google Shape;218;g38ddfc77cfa_0_46"/>
          <p:cNvSpPr/>
          <p:nvPr/>
        </p:nvSpPr>
        <p:spPr>
          <a:xfrm>
            <a:off x="4852553" y="1228521"/>
            <a:ext cx="7604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Strategic Alignment with Business Objectives</a:t>
            </a:r>
            <a:endParaRPr i="0" sz="4450" u="none" cap="none" strike="noStrike"/>
          </a:p>
        </p:txBody>
      </p:sp>
      <p:sp>
        <p:nvSpPr>
          <p:cNvPr id="219" name="Google Shape;219;g38ddfc77cfa_0_46"/>
          <p:cNvSpPr/>
          <p:nvPr/>
        </p:nvSpPr>
        <p:spPr>
          <a:xfrm>
            <a:off x="4852553" y="2872893"/>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Integrate resilience into mission and operations</a:t>
            </a:r>
            <a:endParaRPr i="0" sz="1750" u="none" cap="none" strike="noStrike"/>
          </a:p>
        </p:txBody>
      </p:sp>
      <p:sp>
        <p:nvSpPr>
          <p:cNvPr id="220" name="Google Shape;220;g38ddfc77cfa_0_46"/>
          <p:cNvSpPr/>
          <p:nvPr/>
        </p:nvSpPr>
        <p:spPr>
          <a:xfrm>
            <a:off x="4852553" y="3315091"/>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Balance continuity, recovery, and innovation</a:t>
            </a:r>
            <a:endParaRPr i="0" sz="1750" u="none" cap="none" strike="noStrike"/>
          </a:p>
        </p:txBody>
      </p:sp>
      <p:sp>
        <p:nvSpPr>
          <p:cNvPr id="221" name="Google Shape;221;g38ddfc77cfa_0_46"/>
          <p:cNvSpPr/>
          <p:nvPr/>
        </p:nvSpPr>
        <p:spPr>
          <a:xfrm>
            <a:off x="4852553" y="3757289"/>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Ensure executive sponsorship and governance</a:t>
            </a:r>
            <a:endParaRPr i="0" sz="1750" u="none" cap="none" strike="noStrike"/>
          </a:p>
        </p:txBody>
      </p:sp>
      <p:sp>
        <p:nvSpPr>
          <p:cNvPr id="222" name="Google Shape;222;g38ddfc77cfa_0_46"/>
          <p:cNvSpPr/>
          <p:nvPr/>
        </p:nvSpPr>
        <p:spPr>
          <a:xfrm>
            <a:off x="4852553" y="4199488"/>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Connect resilience investments to business value</a:t>
            </a:r>
            <a:endParaRPr i="0" sz="1750" u="none" cap="none" strike="noStrike"/>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38ddfc77cfa_0_115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26" name="Google Shape;926;g38ddfc77cfa_0_115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27" name="Google Shape;927;g38ddfc77cfa_0_1159"/>
          <p:cNvPicPr preferRelativeResize="0"/>
          <p:nvPr/>
        </p:nvPicPr>
        <p:blipFill rotWithShape="1">
          <a:blip r:embed="rId3">
            <a:alphaModFix/>
          </a:blip>
          <a:srcRect b="0" l="0" r="0" t="0"/>
          <a:stretch/>
        </p:blipFill>
        <p:spPr>
          <a:xfrm>
            <a:off x="259374" y="247790"/>
            <a:ext cx="4630228" cy="4630228"/>
          </a:xfrm>
          <a:prstGeom prst="rect">
            <a:avLst/>
          </a:prstGeom>
          <a:noFill/>
          <a:ln>
            <a:noFill/>
          </a:ln>
        </p:spPr>
      </p:pic>
      <p:sp>
        <p:nvSpPr>
          <p:cNvPr id="928" name="Google Shape;928;g38ddfc77cfa_0_1159"/>
          <p:cNvSpPr/>
          <p:nvPr/>
        </p:nvSpPr>
        <p:spPr>
          <a:xfrm>
            <a:off x="259374" y="5098550"/>
            <a:ext cx="4630200" cy="12546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541"/>
              <a:buFont typeface="Inter"/>
              <a:buNone/>
            </a:pPr>
            <a:r>
              <a:rPr b="0" i="0" lang="en-US" sz="1541" u="none" cap="none" strike="noStrike">
                <a:solidFill>
                  <a:srgbClr val="002060"/>
                </a:solidFill>
                <a:latin typeface="Inter"/>
                <a:ea typeface="Inter"/>
                <a:cs typeface="Inter"/>
                <a:sym typeface="Inter"/>
              </a:rPr>
              <a:t>These common elements align directly with DRI Professional Practices, creating natural integration opportunities for comprehensive compliance approaches.</a:t>
            </a:r>
            <a:endParaRPr b="0" i="0" sz="1541" u="none" cap="none" strike="noStrike"/>
          </a:p>
        </p:txBody>
      </p:sp>
      <p:sp>
        <p:nvSpPr>
          <p:cNvPr id="929" name="Google Shape;929;g38ddfc77cfa_0_1159"/>
          <p:cNvSpPr/>
          <p:nvPr/>
        </p:nvSpPr>
        <p:spPr>
          <a:xfrm>
            <a:off x="5374909" y="223324"/>
            <a:ext cx="7184400" cy="12255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D1282E"/>
              </a:buClr>
              <a:buSzPts val="3829"/>
              <a:buFont typeface="Nunito Sans"/>
              <a:buNone/>
            </a:pPr>
            <a:r>
              <a:rPr i="0" lang="en-US" sz="3829" u="none" cap="none" strike="noStrike">
                <a:solidFill>
                  <a:srgbClr val="D1282E"/>
                </a:solidFill>
              </a:rPr>
              <a:t>Common Elements Across Regulations</a:t>
            </a:r>
            <a:endParaRPr i="0" sz="3829" u="none" cap="none" strike="noStrike"/>
          </a:p>
        </p:txBody>
      </p:sp>
      <p:sp>
        <p:nvSpPr>
          <p:cNvPr id="930" name="Google Shape;930;g38ddfc77cfa_0_1159"/>
          <p:cNvSpPr/>
          <p:nvPr/>
        </p:nvSpPr>
        <p:spPr>
          <a:xfrm>
            <a:off x="5374901" y="1644900"/>
            <a:ext cx="6510300" cy="9408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541"/>
              <a:buFont typeface="Inter"/>
              <a:buNone/>
            </a:pPr>
            <a:r>
              <a:rPr i="0" lang="en-US" sz="1541" u="none" cap="none" strike="noStrike">
                <a:solidFill>
                  <a:srgbClr val="002060"/>
                </a:solidFill>
              </a:rPr>
              <a:t>Despite different origins and specific requirements, major regulatory frameworks share fundamental principles that support comprehensive resilience strategies.</a:t>
            </a:r>
            <a:endParaRPr i="0" sz="1541" u="none" cap="none" strike="noStrike"/>
          </a:p>
        </p:txBody>
      </p:sp>
      <p:sp>
        <p:nvSpPr>
          <p:cNvPr id="931" name="Google Shape;931;g38ddfc77cfa_0_1159"/>
          <p:cNvSpPr/>
          <p:nvPr/>
        </p:nvSpPr>
        <p:spPr>
          <a:xfrm>
            <a:off x="5374901" y="2762085"/>
            <a:ext cx="6510300" cy="3135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541"/>
              <a:buFont typeface="Inter"/>
              <a:buNone/>
            </a:pPr>
            <a:r>
              <a:rPr b="1" i="0" lang="en-US" sz="1541" u="none" cap="none" strike="noStrike">
                <a:solidFill>
                  <a:srgbClr val="002060"/>
                </a:solidFill>
              </a:rPr>
              <a:t>Shared regulatory principles include:</a:t>
            </a:r>
            <a:endParaRPr i="0" sz="1541" u="none" cap="none" strike="noStrike"/>
          </a:p>
        </p:txBody>
      </p:sp>
      <p:sp>
        <p:nvSpPr>
          <p:cNvPr id="932" name="Google Shape;932;g38ddfc77cfa_0_1159"/>
          <p:cNvSpPr/>
          <p:nvPr/>
        </p:nvSpPr>
        <p:spPr>
          <a:xfrm>
            <a:off x="5374901" y="3252063"/>
            <a:ext cx="6510300" cy="627000"/>
          </a:xfrm>
          <a:prstGeom prst="rect">
            <a:avLst/>
          </a:prstGeom>
          <a:noFill/>
          <a:ln>
            <a:noFill/>
          </a:ln>
        </p:spPr>
        <p:txBody>
          <a:bodyPr anchorCtr="0" anchor="t" bIns="0" lIns="0" spcFirstLastPara="1" rIns="0" wrap="square" tIns="0">
            <a:noAutofit/>
          </a:bodyPr>
          <a:lstStyle/>
          <a:p>
            <a:pPr indent="-320277" lvl="0" marL="320277" marR="0" rtl="0" algn="l">
              <a:lnSpc>
                <a:spcPct val="157575"/>
              </a:lnSpc>
              <a:spcBef>
                <a:spcPts val="0"/>
              </a:spcBef>
              <a:spcAft>
                <a:spcPts val="0"/>
              </a:spcAft>
              <a:buClr>
                <a:srgbClr val="002060"/>
              </a:buClr>
              <a:buSzPts val="1541"/>
              <a:buChar char="•"/>
            </a:pPr>
            <a:r>
              <a:rPr i="0" lang="en-US" sz="1541" u="none" cap="none" strike="noStrike">
                <a:solidFill>
                  <a:srgbClr val="002060"/>
                </a:solidFill>
              </a:rPr>
              <a:t>Risk assessment methodologies and documented business impact analysis processes</a:t>
            </a:r>
            <a:endParaRPr i="0" sz="1541" u="none" cap="none" strike="noStrike"/>
          </a:p>
        </p:txBody>
      </p:sp>
      <p:sp>
        <p:nvSpPr>
          <p:cNvPr id="933" name="Google Shape;933;g38ddfc77cfa_0_1159"/>
          <p:cNvSpPr/>
          <p:nvPr/>
        </p:nvSpPr>
        <p:spPr>
          <a:xfrm>
            <a:off x="5374901" y="3947884"/>
            <a:ext cx="6510300" cy="627000"/>
          </a:xfrm>
          <a:prstGeom prst="rect">
            <a:avLst/>
          </a:prstGeom>
          <a:noFill/>
          <a:ln>
            <a:noFill/>
          </a:ln>
        </p:spPr>
        <p:txBody>
          <a:bodyPr anchorCtr="0" anchor="t" bIns="0" lIns="0" spcFirstLastPara="1" rIns="0" wrap="square" tIns="0">
            <a:noAutofit/>
          </a:bodyPr>
          <a:lstStyle/>
          <a:p>
            <a:pPr indent="-320277" lvl="0" marL="320277" marR="0" rtl="0" algn="l">
              <a:lnSpc>
                <a:spcPct val="157575"/>
              </a:lnSpc>
              <a:spcBef>
                <a:spcPts val="0"/>
              </a:spcBef>
              <a:spcAft>
                <a:spcPts val="0"/>
              </a:spcAft>
              <a:buClr>
                <a:srgbClr val="002060"/>
              </a:buClr>
              <a:buSzPts val="1541"/>
              <a:buChar char="•"/>
            </a:pPr>
            <a:r>
              <a:rPr i="0" lang="en-US" sz="1541" u="none" cap="none" strike="noStrike">
                <a:solidFill>
                  <a:srgbClr val="002060"/>
                </a:solidFill>
              </a:rPr>
              <a:t>Clear recovery time objectives (RTO) and recovery point objectives (RPO) with acceptable downtime and data loss parameters</a:t>
            </a:r>
            <a:endParaRPr i="0" sz="1541" u="none" cap="none" strike="noStrike"/>
          </a:p>
        </p:txBody>
      </p:sp>
      <p:sp>
        <p:nvSpPr>
          <p:cNvPr id="934" name="Google Shape;934;g38ddfc77cfa_0_1159"/>
          <p:cNvSpPr/>
          <p:nvPr/>
        </p:nvSpPr>
        <p:spPr>
          <a:xfrm>
            <a:off x="5374901" y="5035281"/>
            <a:ext cx="6510300" cy="627000"/>
          </a:xfrm>
          <a:prstGeom prst="rect">
            <a:avLst/>
          </a:prstGeom>
          <a:noFill/>
          <a:ln>
            <a:noFill/>
          </a:ln>
        </p:spPr>
        <p:txBody>
          <a:bodyPr anchorCtr="0" anchor="t" bIns="0" lIns="0" spcFirstLastPara="1" rIns="0" wrap="square" tIns="0">
            <a:noAutofit/>
          </a:bodyPr>
          <a:lstStyle/>
          <a:p>
            <a:pPr indent="-320277" lvl="0" marL="320277" marR="0" rtl="0" algn="l">
              <a:lnSpc>
                <a:spcPct val="157575"/>
              </a:lnSpc>
              <a:spcBef>
                <a:spcPts val="0"/>
              </a:spcBef>
              <a:spcAft>
                <a:spcPts val="0"/>
              </a:spcAft>
              <a:buClr>
                <a:srgbClr val="002060"/>
              </a:buClr>
              <a:buSzPts val="1541"/>
              <a:buChar char="•"/>
            </a:pPr>
            <a:r>
              <a:rPr i="0" lang="en-US" sz="1541" u="none" cap="none" strike="noStrike">
                <a:solidFill>
                  <a:srgbClr val="002060"/>
                </a:solidFill>
              </a:rPr>
              <a:t>Regular testing, evaluation, and continuous improvement of continuity controls and procedures</a:t>
            </a:r>
            <a:endParaRPr i="0" sz="1541" u="none" cap="none" strike="noStrike"/>
          </a:p>
        </p:txBody>
      </p:sp>
      <p:sp>
        <p:nvSpPr>
          <p:cNvPr id="935" name="Google Shape;935;g38ddfc77cfa_0_1159"/>
          <p:cNvSpPr/>
          <p:nvPr/>
        </p:nvSpPr>
        <p:spPr>
          <a:xfrm>
            <a:off x="5427801" y="5754528"/>
            <a:ext cx="6510300" cy="627000"/>
          </a:xfrm>
          <a:prstGeom prst="rect">
            <a:avLst/>
          </a:prstGeom>
          <a:noFill/>
          <a:ln>
            <a:noFill/>
          </a:ln>
        </p:spPr>
        <p:txBody>
          <a:bodyPr anchorCtr="0" anchor="t" bIns="0" lIns="0" spcFirstLastPara="1" rIns="0" wrap="square" tIns="0">
            <a:noAutofit/>
          </a:bodyPr>
          <a:lstStyle/>
          <a:p>
            <a:pPr indent="-320277" lvl="0" marL="320277" marR="0" rtl="0" algn="l">
              <a:lnSpc>
                <a:spcPct val="157575"/>
              </a:lnSpc>
              <a:spcBef>
                <a:spcPts val="0"/>
              </a:spcBef>
              <a:spcAft>
                <a:spcPts val="0"/>
              </a:spcAft>
              <a:buClr>
                <a:srgbClr val="002060"/>
              </a:buClr>
              <a:buSzPts val="1541"/>
              <a:buChar char="•"/>
            </a:pPr>
            <a:r>
              <a:rPr i="0" lang="en-US" sz="1541" u="none" cap="none" strike="noStrike">
                <a:solidFill>
                  <a:srgbClr val="002060"/>
                </a:solidFill>
              </a:rPr>
              <a:t>Governance structures, executive accountability, and board-level oversight requirements</a:t>
            </a:r>
            <a:endParaRPr i="0" sz="1541" u="none" cap="none" strike="noStrike"/>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g38ddfc77cfa_0_117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42" name="Google Shape;942;g38ddfc77cfa_0_117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943" name="Google Shape;943;g38ddfc77cfa_0_1174"/>
          <p:cNvSpPr/>
          <p:nvPr/>
        </p:nvSpPr>
        <p:spPr>
          <a:xfrm>
            <a:off x="304350" y="216551"/>
            <a:ext cx="6099300" cy="1058700"/>
          </a:xfrm>
          <a:prstGeom prst="rect">
            <a:avLst/>
          </a:prstGeom>
          <a:noFill/>
          <a:ln>
            <a:noFill/>
          </a:ln>
        </p:spPr>
        <p:txBody>
          <a:bodyPr anchorCtr="0" anchor="t" bIns="0" lIns="0" spcFirstLastPara="1" rIns="0" wrap="square" tIns="0">
            <a:noAutofit/>
          </a:bodyPr>
          <a:lstStyle/>
          <a:p>
            <a:pPr indent="0" lvl="0" marL="0" marR="0" rtl="0" algn="l">
              <a:lnSpc>
                <a:spcPct val="124675"/>
              </a:lnSpc>
              <a:spcBef>
                <a:spcPts val="0"/>
              </a:spcBef>
              <a:spcAft>
                <a:spcPts val="0"/>
              </a:spcAft>
              <a:buClr>
                <a:srgbClr val="D1282E"/>
              </a:buClr>
              <a:buSzPts val="3319"/>
              <a:buFont typeface="Nunito Sans"/>
              <a:buNone/>
            </a:pPr>
            <a:r>
              <a:rPr i="0" lang="en-US" sz="3319" u="none" cap="none" strike="noStrike">
                <a:solidFill>
                  <a:srgbClr val="D1282E"/>
                </a:solidFill>
              </a:rPr>
              <a:t>Integrating Compliance into Strategy</a:t>
            </a:r>
            <a:endParaRPr i="0" sz="3319" u="none" cap="none" strike="noStrike"/>
          </a:p>
        </p:txBody>
      </p:sp>
      <p:sp>
        <p:nvSpPr>
          <p:cNvPr id="944" name="Google Shape;944;g38ddfc77cfa_0_1174"/>
          <p:cNvSpPr/>
          <p:nvPr/>
        </p:nvSpPr>
        <p:spPr>
          <a:xfrm>
            <a:off x="304350" y="1444619"/>
            <a:ext cx="6099300" cy="10839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93"/>
              <a:buFont typeface="Inter"/>
              <a:buNone/>
            </a:pPr>
            <a:r>
              <a:rPr i="0" lang="en-US" sz="1293" u="none" cap="none" strike="noStrike">
                <a:solidFill>
                  <a:srgbClr val="002060"/>
                </a:solidFill>
              </a:rPr>
              <a:t>Compliance should guide rather than limit resilience efforts, requiring cultural alignment beyond simple documentation exercises. Successful integration embeds regulatory goals into operational planning processes and daily business decisions.</a:t>
            </a:r>
            <a:endParaRPr i="0" sz="1293" u="none" cap="none" strike="noStrike"/>
          </a:p>
        </p:txBody>
      </p:sp>
      <p:sp>
        <p:nvSpPr>
          <p:cNvPr id="945" name="Google Shape;945;g38ddfc77cfa_0_1174"/>
          <p:cNvSpPr/>
          <p:nvPr/>
        </p:nvSpPr>
        <p:spPr>
          <a:xfrm>
            <a:off x="304350" y="2681000"/>
            <a:ext cx="6099300" cy="271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93"/>
              <a:buFont typeface="Inter"/>
              <a:buNone/>
            </a:pPr>
            <a:r>
              <a:rPr b="1" i="0" lang="en-US" sz="1293" u="none" cap="none" strike="noStrike">
                <a:solidFill>
                  <a:srgbClr val="002060"/>
                </a:solidFill>
              </a:rPr>
              <a:t>Strategic integration approaches:</a:t>
            </a:r>
            <a:endParaRPr i="0" sz="1293" u="none" cap="none" strike="noStrike"/>
          </a:p>
        </p:txBody>
      </p:sp>
      <p:sp>
        <p:nvSpPr>
          <p:cNvPr id="946" name="Google Shape;946;g38ddfc77cfa_0_1174"/>
          <p:cNvSpPr/>
          <p:nvPr/>
        </p:nvSpPr>
        <p:spPr>
          <a:xfrm>
            <a:off x="304350" y="3104419"/>
            <a:ext cx="6099300" cy="542100"/>
          </a:xfrm>
          <a:prstGeom prst="rect">
            <a:avLst/>
          </a:prstGeom>
          <a:noFill/>
          <a:ln>
            <a:noFill/>
          </a:ln>
        </p:spPr>
        <p:txBody>
          <a:bodyPr anchorCtr="0" anchor="t" bIns="0" lIns="0" spcFirstLastPara="1" rIns="0" wrap="square" tIns="0">
            <a:noAutofit/>
          </a:bodyPr>
          <a:lstStyle/>
          <a:p>
            <a:pPr indent="-295623" lvl="0" marL="295622" marR="0" rtl="0" algn="l">
              <a:lnSpc>
                <a:spcPct val="163333"/>
              </a:lnSpc>
              <a:spcBef>
                <a:spcPts val="0"/>
              </a:spcBef>
              <a:spcAft>
                <a:spcPts val="0"/>
              </a:spcAft>
              <a:buClr>
                <a:srgbClr val="002060"/>
              </a:buClr>
              <a:buSzPts val="1293"/>
              <a:buChar char="•"/>
            </a:pPr>
            <a:r>
              <a:rPr i="0" lang="en-US" sz="1293" u="none" cap="none" strike="noStrike">
                <a:solidFill>
                  <a:srgbClr val="002060"/>
                </a:solidFill>
              </a:rPr>
              <a:t>Map organizational resilience controls directly to specific regulatory framework requirements</a:t>
            </a:r>
            <a:endParaRPr i="0" sz="1293" u="none" cap="none" strike="noStrike"/>
          </a:p>
        </p:txBody>
      </p:sp>
      <p:sp>
        <p:nvSpPr>
          <p:cNvPr id="947" name="Google Shape;947;g38ddfc77cfa_0_1174"/>
          <p:cNvSpPr/>
          <p:nvPr/>
        </p:nvSpPr>
        <p:spPr>
          <a:xfrm>
            <a:off x="304350" y="3705622"/>
            <a:ext cx="6099300" cy="542100"/>
          </a:xfrm>
          <a:prstGeom prst="rect">
            <a:avLst/>
          </a:prstGeom>
          <a:noFill/>
          <a:ln>
            <a:noFill/>
          </a:ln>
        </p:spPr>
        <p:txBody>
          <a:bodyPr anchorCtr="0" anchor="t" bIns="0" lIns="0" spcFirstLastPara="1" rIns="0" wrap="square" tIns="0">
            <a:noAutofit/>
          </a:bodyPr>
          <a:lstStyle/>
          <a:p>
            <a:pPr indent="-295623" lvl="0" marL="295622" marR="0" rtl="0" algn="l">
              <a:lnSpc>
                <a:spcPct val="163333"/>
              </a:lnSpc>
              <a:spcBef>
                <a:spcPts val="0"/>
              </a:spcBef>
              <a:spcAft>
                <a:spcPts val="0"/>
              </a:spcAft>
              <a:buClr>
                <a:srgbClr val="002060"/>
              </a:buClr>
              <a:buSzPts val="1293"/>
              <a:buChar char="•"/>
            </a:pPr>
            <a:r>
              <a:rPr i="0" lang="en-US" sz="1293" u="none" cap="none" strike="noStrike">
                <a:solidFill>
                  <a:srgbClr val="002060"/>
                </a:solidFill>
              </a:rPr>
              <a:t>Implement regulatory standards as integrated sub-projects within broader resilience programs</a:t>
            </a:r>
            <a:endParaRPr i="0" sz="1293" u="none" cap="none" strike="noStrike"/>
          </a:p>
        </p:txBody>
      </p:sp>
      <p:sp>
        <p:nvSpPr>
          <p:cNvPr id="948" name="Google Shape;948;g38ddfc77cfa_0_1174"/>
          <p:cNvSpPr/>
          <p:nvPr/>
        </p:nvSpPr>
        <p:spPr>
          <a:xfrm>
            <a:off x="304350" y="4306824"/>
            <a:ext cx="6099300" cy="542100"/>
          </a:xfrm>
          <a:prstGeom prst="rect">
            <a:avLst/>
          </a:prstGeom>
          <a:noFill/>
          <a:ln>
            <a:noFill/>
          </a:ln>
        </p:spPr>
        <p:txBody>
          <a:bodyPr anchorCtr="0" anchor="t" bIns="0" lIns="0" spcFirstLastPara="1" rIns="0" wrap="square" tIns="0">
            <a:noAutofit/>
          </a:bodyPr>
          <a:lstStyle/>
          <a:p>
            <a:pPr indent="-295623" lvl="0" marL="295622" marR="0" rtl="0" algn="l">
              <a:lnSpc>
                <a:spcPct val="163333"/>
              </a:lnSpc>
              <a:spcBef>
                <a:spcPts val="0"/>
              </a:spcBef>
              <a:spcAft>
                <a:spcPts val="0"/>
              </a:spcAft>
              <a:buClr>
                <a:srgbClr val="002060"/>
              </a:buClr>
              <a:buSzPts val="1293"/>
              <a:buChar char="•"/>
            </a:pPr>
            <a:r>
              <a:rPr i="0" lang="en-US" sz="1293" u="none" cap="none" strike="noStrike">
                <a:solidFill>
                  <a:srgbClr val="002060"/>
                </a:solidFill>
              </a:rPr>
              <a:t>Treat multiple compliance requirements as unified business continuity planning efforts</a:t>
            </a:r>
            <a:endParaRPr i="0" sz="1293" u="none" cap="none" strike="noStrike"/>
          </a:p>
        </p:txBody>
      </p:sp>
      <p:sp>
        <p:nvSpPr>
          <p:cNvPr id="949" name="Google Shape;949;g38ddfc77cfa_0_1174"/>
          <p:cNvSpPr/>
          <p:nvPr/>
        </p:nvSpPr>
        <p:spPr>
          <a:xfrm>
            <a:off x="304350" y="4908027"/>
            <a:ext cx="6099300" cy="542100"/>
          </a:xfrm>
          <a:prstGeom prst="rect">
            <a:avLst/>
          </a:prstGeom>
          <a:noFill/>
          <a:ln>
            <a:noFill/>
          </a:ln>
        </p:spPr>
        <p:txBody>
          <a:bodyPr anchorCtr="0" anchor="t" bIns="0" lIns="0" spcFirstLastPara="1" rIns="0" wrap="square" tIns="0">
            <a:noAutofit/>
          </a:bodyPr>
          <a:lstStyle/>
          <a:p>
            <a:pPr indent="-295623" lvl="0" marL="295622" marR="0" rtl="0" algn="l">
              <a:lnSpc>
                <a:spcPct val="163333"/>
              </a:lnSpc>
              <a:spcBef>
                <a:spcPts val="0"/>
              </a:spcBef>
              <a:spcAft>
                <a:spcPts val="0"/>
              </a:spcAft>
              <a:buClr>
                <a:srgbClr val="002060"/>
              </a:buClr>
              <a:buSzPts val="1293"/>
              <a:buChar char="•"/>
            </a:pPr>
            <a:r>
              <a:rPr i="0" lang="en-US" sz="1293" u="none" cap="none" strike="noStrike">
                <a:solidFill>
                  <a:srgbClr val="002060"/>
                </a:solidFill>
              </a:rPr>
              <a:t>Establish cross-functional teams with shared accountability for compliance and operational resilience</a:t>
            </a:r>
            <a:endParaRPr i="0" sz="1293" u="none" cap="none" strike="noStrike"/>
          </a:p>
        </p:txBody>
      </p:sp>
      <p:sp>
        <p:nvSpPr>
          <p:cNvPr id="950" name="Google Shape;950;g38ddfc77cfa_0_1174"/>
          <p:cNvSpPr/>
          <p:nvPr/>
        </p:nvSpPr>
        <p:spPr>
          <a:xfrm>
            <a:off x="304350" y="5602434"/>
            <a:ext cx="6099300" cy="271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SzPts val="1293"/>
              <a:buFont typeface="Arial"/>
              <a:buNone/>
            </a:pPr>
            <a:r>
              <a:t/>
            </a:r>
            <a:endParaRPr i="0" sz="1293" u="none" cap="none" strike="noStrike"/>
          </a:p>
        </p:txBody>
      </p:sp>
      <p:pic>
        <p:nvPicPr>
          <p:cNvPr descr="preencoded.png" id="951" name="Google Shape;951;g38ddfc77cfa_0_1174"/>
          <p:cNvPicPr preferRelativeResize="0"/>
          <p:nvPr/>
        </p:nvPicPr>
        <p:blipFill rotWithShape="1">
          <a:blip r:embed="rId3">
            <a:alphaModFix/>
          </a:blip>
          <a:srcRect b="0" l="0" r="0" t="0"/>
          <a:stretch/>
        </p:blipFill>
        <p:spPr>
          <a:xfrm>
            <a:off x="6823248" y="237697"/>
            <a:ext cx="4915041" cy="4915041"/>
          </a:xfrm>
          <a:prstGeom prst="rect">
            <a:avLst/>
          </a:prstGeom>
          <a:noFill/>
          <a:ln>
            <a:noFill/>
          </a:ln>
        </p:spPr>
      </p:pic>
      <p:sp>
        <p:nvSpPr>
          <p:cNvPr id="952" name="Google Shape;952;g38ddfc77cfa_0_1174"/>
          <p:cNvSpPr/>
          <p:nvPr/>
        </p:nvSpPr>
        <p:spPr>
          <a:xfrm>
            <a:off x="6823248" y="5343250"/>
            <a:ext cx="4915200" cy="10839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93"/>
              <a:buFont typeface="Inter"/>
              <a:buNone/>
            </a:pPr>
            <a:r>
              <a:rPr b="1" i="0" lang="en-US" sz="1293" u="none" cap="none" strike="noStrike">
                <a:solidFill>
                  <a:srgbClr val="002060"/>
                </a:solidFill>
                <a:latin typeface="Inter"/>
                <a:ea typeface="Inter"/>
                <a:cs typeface="Inter"/>
                <a:sym typeface="Inter"/>
              </a:rPr>
              <a:t>Example:</a:t>
            </a:r>
            <a:r>
              <a:rPr b="0" i="0" lang="en-US" sz="1293" u="none" cap="none" strike="noStrike">
                <a:solidFill>
                  <a:srgbClr val="002060"/>
                </a:solidFill>
                <a:latin typeface="Inter"/>
                <a:ea typeface="Inter"/>
                <a:cs typeface="Inter"/>
                <a:sym typeface="Inter"/>
              </a:rPr>
              <a:t> ISO 27001 Annex A controls can be directly mapped to business continuity policy frameworks, creating efficiency in both compliance demonstration and operational preparedness.</a:t>
            </a:r>
            <a:endParaRPr b="0" i="0" sz="1293" u="none" cap="none" strike="noStrike"/>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g38ddfc77cfa_0_119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59" name="Google Shape;959;g38ddfc77cfa_0_119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60" name="Google Shape;960;g38ddfc77cfa_0_1190"/>
          <p:cNvPicPr preferRelativeResize="0"/>
          <p:nvPr/>
        </p:nvPicPr>
        <p:blipFill rotWithShape="1">
          <a:blip r:embed="rId3">
            <a:alphaModFix/>
          </a:blip>
          <a:srcRect b="0" l="0" r="0" t="0"/>
          <a:stretch/>
        </p:blipFill>
        <p:spPr>
          <a:xfrm>
            <a:off x="309650" y="263820"/>
            <a:ext cx="4314044" cy="4314044"/>
          </a:xfrm>
          <a:prstGeom prst="rect">
            <a:avLst/>
          </a:prstGeom>
          <a:noFill/>
          <a:ln>
            <a:noFill/>
          </a:ln>
        </p:spPr>
      </p:pic>
      <p:sp>
        <p:nvSpPr>
          <p:cNvPr id="961" name="Google Shape;961;g38ddfc77cfa_0_1190"/>
          <p:cNvSpPr/>
          <p:nvPr/>
        </p:nvSpPr>
        <p:spPr>
          <a:xfrm>
            <a:off x="309650" y="4783331"/>
            <a:ext cx="4314000" cy="11688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436"/>
              <a:buFont typeface="Inter"/>
              <a:buNone/>
            </a:pPr>
            <a:r>
              <a:rPr b="0" i="0" lang="en-US" sz="1435" u="none" cap="none" strike="noStrike">
                <a:solidFill>
                  <a:srgbClr val="002060"/>
                </a:solidFill>
                <a:latin typeface="Inter"/>
                <a:ea typeface="Inter"/>
                <a:cs typeface="Inter"/>
                <a:sym typeface="Inter"/>
              </a:rPr>
              <a:t>Regular internal audits, after-action reports, and systematic improvement processes help identify gaps and maintain alignment with evolving regulatory requirements.</a:t>
            </a:r>
            <a:endParaRPr b="0" i="0" sz="1435" u="none" cap="none" strike="noStrike"/>
          </a:p>
        </p:txBody>
      </p:sp>
      <p:sp>
        <p:nvSpPr>
          <p:cNvPr id="962" name="Google Shape;962;g38ddfc77cfa_0_1190"/>
          <p:cNvSpPr/>
          <p:nvPr/>
        </p:nvSpPr>
        <p:spPr>
          <a:xfrm>
            <a:off x="5075866" y="241025"/>
            <a:ext cx="6693900" cy="11421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D1282E"/>
              </a:buClr>
              <a:buSzPts val="3568"/>
              <a:buFont typeface="Nunito Sans"/>
              <a:buNone/>
            </a:pPr>
            <a:r>
              <a:rPr i="0" lang="en-US" sz="3568" u="none" cap="none" strike="noStrike">
                <a:solidFill>
                  <a:srgbClr val="D1282E"/>
                </a:solidFill>
              </a:rPr>
              <a:t>Challenges in Maintaining Compliance</a:t>
            </a:r>
            <a:endParaRPr i="0" sz="3568" u="none" cap="none" strike="noStrike"/>
          </a:p>
        </p:txBody>
      </p:sp>
      <p:sp>
        <p:nvSpPr>
          <p:cNvPr id="963" name="Google Shape;963;g38ddfc77cfa_0_1190"/>
          <p:cNvSpPr/>
          <p:nvPr/>
        </p:nvSpPr>
        <p:spPr>
          <a:xfrm>
            <a:off x="5075866" y="1565515"/>
            <a:ext cx="6693900" cy="8769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436"/>
              <a:buFont typeface="Inter"/>
              <a:buNone/>
            </a:pPr>
            <a:r>
              <a:rPr i="0" lang="en-US" sz="1435" u="none" cap="none" strike="noStrike">
                <a:solidFill>
                  <a:srgbClr val="002060"/>
                </a:solidFill>
              </a:rPr>
              <a:t>Organizations face significant operational challenges when managing multiple regulatory requirements simultaneously, requiring strategic approaches to avoid compliance fatigue and resource conflicts.</a:t>
            </a:r>
            <a:endParaRPr i="0" sz="1435" u="none" cap="none" strike="noStrike"/>
          </a:p>
        </p:txBody>
      </p:sp>
      <p:sp>
        <p:nvSpPr>
          <p:cNvPr id="964" name="Google Shape;964;g38ddfc77cfa_0_1190"/>
          <p:cNvSpPr/>
          <p:nvPr/>
        </p:nvSpPr>
        <p:spPr>
          <a:xfrm>
            <a:off x="5075866" y="2606415"/>
            <a:ext cx="6693900" cy="292200"/>
          </a:xfrm>
          <a:prstGeom prst="rect">
            <a:avLst/>
          </a:prstGeom>
          <a:noFill/>
          <a:ln>
            <a:noFill/>
          </a:ln>
        </p:spPr>
        <p:txBody>
          <a:bodyPr anchorCtr="0" anchor="t" bIns="0" lIns="0" spcFirstLastPara="1" rIns="0" wrap="square" tIns="0">
            <a:noAutofit/>
          </a:bodyPr>
          <a:lstStyle/>
          <a:p>
            <a:pPr indent="0" lvl="0" marL="0" marR="0" rtl="0" algn="l">
              <a:lnSpc>
                <a:spcPct val="157575"/>
              </a:lnSpc>
              <a:spcBef>
                <a:spcPts val="0"/>
              </a:spcBef>
              <a:spcAft>
                <a:spcPts val="0"/>
              </a:spcAft>
              <a:buClr>
                <a:srgbClr val="002060"/>
              </a:buClr>
              <a:buSzPts val="1436"/>
              <a:buFont typeface="Inter"/>
              <a:buNone/>
            </a:pPr>
            <a:r>
              <a:rPr b="1" i="0" lang="en-US" sz="1435" u="none" cap="none" strike="noStrike">
                <a:solidFill>
                  <a:srgbClr val="002060"/>
                </a:solidFill>
              </a:rPr>
              <a:t>Common compliance challenges include:</a:t>
            </a:r>
            <a:endParaRPr i="0" sz="1435" u="none" cap="none" strike="noStrike"/>
          </a:p>
        </p:txBody>
      </p:sp>
      <p:sp>
        <p:nvSpPr>
          <p:cNvPr id="965" name="Google Shape;965;g38ddfc77cfa_0_1190"/>
          <p:cNvSpPr/>
          <p:nvPr/>
        </p:nvSpPr>
        <p:spPr>
          <a:xfrm>
            <a:off x="5075866" y="3062935"/>
            <a:ext cx="6693900" cy="584400"/>
          </a:xfrm>
          <a:prstGeom prst="rect">
            <a:avLst/>
          </a:prstGeom>
          <a:noFill/>
          <a:ln>
            <a:noFill/>
          </a:ln>
        </p:spPr>
        <p:txBody>
          <a:bodyPr anchorCtr="0" anchor="t" bIns="0" lIns="0" spcFirstLastPara="1" rIns="0" wrap="square" tIns="0">
            <a:noAutofit/>
          </a:bodyPr>
          <a:lstStyle/>
          <a:p>
            <a:pPr indent="-298406" lvl="0" marL="298406" marR="0" rtl="0" algn="l">
              <a:lnSpc>
                <a:spcPct val="157575"/>
              </a:lnSpc>
              <a:spcBef>
                <a:spcPts val="0"/>
              </a:spcBef>
              <a:spcAft>
                <a:spcPts val="0"/>
              </a:spcAft>
              <a:buClr>
                <a:srgbClr val="002060"/>
              </a:buClr>
              <a:buSzPts val="1436"/>
              <a:buChar char="•"/>
            </a:pPr>
            <a:r>
              <a:rPr i="0" lang="en-US" sz="1435" u="none" cap="none" strike="noStrike">
                <a:solidFill>
                  <a:srgbClr val="002060"/>
                </a:solidFill>
              </a:rPr>
              <a:t>Overlap between multiple frameworks that can create misaligned priorities or incomplete testing coverage</a:t>
            </a:r>
            <a:endParaRPr i="0" sz="1435" u="none" cap="none" strike="noStrike"/>
          </a:p>
        </p:txBody>
      </p:sp>
      <p:sp>
        <p:nvSpPr>
          <p:cNvPr id="966" name="Google Shape;966;g38ddfc77cfa_0_1190"/>
          <p:cNvSpPr/>
          <p:nvPr/>
        </p:nvSpPr>
        <p:spPr>
          <a:xfrm>
            <a:off x="5075866" y="3711244"/>
            <a:ext cx="6693900" cy="584400"/>
          </a:xfrm>
          <a:prstGeom prst="rect">
            <a:avLst/>
          </a:prstGeom>
          <a:noFill/>
          <a:ln>
            <a:noFill/>
          </a:ln>
        </p:spPr>
        <p:txBody>
          <a:bodyPr anchorCtr="0" anchor="t" bIns="0" lIns="0" spcFirstLastPara="1" rIns="0" wrap="square" tIns="0">
            <a:noAutofit/>
          </a:bodyPr>
          <a:lstStyle/>
          <a:p>
            <a:pPr indent="-298406" lvl="0" marL="298406" marR="0" rtl="0" algn="l">
              <a:lnSpc>
                <a:spcPct val="157575"/>
              </a:lnSpc>
              <a:spcBef>
                <a:spcPts val="0"/>
              </a:spcBef>
              <a:spcAft>
                <a:spcPts val="0"/>
              </a:spcAft>
              <a:buClr>
                <a:srgbClr val="002060"/>
              </a:buClr>
              <a:buSzPts val="1436"/>
              <a:buChar char="•"/>
            </a:pPr>
            <a:r>
              <a:rPr i="0" lang="en-US" sz="1435" u="none" cap="none" strike="noStrike">
                <a:solidFill>
                  <a:srgbClr val="002060"/>
                </a:solidFill>
              </a:rPr>
              <a:t>Documentation fatigue and audit readiness pressures that shift focus from operational effectiveness to procedural compliance</a:t>
            </a:r>
            <a:endParaRPr i="0" sz="1435" u="none" cap="none" strike="noStrike"/>
          </a:p>
        </p:txBody>
      </p:sp>
      <p:sp>
        <p:nvSpPr>
          <p:cNvPr id="967" name="Google Shape;967;g38ddfc77cfa_0_1190"/>
          <p:cNvSpPr/>
          <p:nvPr/>
        </p:nvSpPr>
        <p:spPr>
          <a:xfrm>
            <a:off x="5075866" y="4359552"/>
            <a:ext cx="6693900" cy="584400"/>
          </a:xfrm>
          <a:prstGeom prst="rect">
            <a:avLst/>
          </a:prstGeom>
          <a:noFill/>
          <a:ln>
            <a:noFill/>
          </a:ln>
        </p:spPr>
        <p:txBody>
          <a:bodyPr anchorCtr="0" anchor="t" bIns="0" lIns="0" spcFirstLastPara="1" rIns="0" wrap="square" tIns="0">
            <a:noAutofit/>
          </a:bodyPr>
          <a:lstStyle/>
          <a:p>
            <a:pPr indent="-298406" lvl="0" marL="298406" marR="0" rtl="0" algn="l">
              <a:lnSpc>
                <a:spcPct val="157575"/>
              </a:lnSpc>
              <a:spcBef>
                <a:spcPts val="0"/>
              </a:spcBef>
              <a:spcAft>
                <a:spcPts val="0"/>
              </a:spcAft>
              <a:buClr>
                <a:srgbClr val="002060"/>
              </a:buClr>
              <a:buSzPts val="1436"/>
              <a:buChar char="•"/>
            </a:pPr>
            <a:r>
              <a:rPr i="0" lang="en-US" sz="1435" u="none" cap="none" strike="noStrike">
                <a:solidFill>
                  <a:srgbClr val="002060"/>
                </a:solidFill>
              </a:rPr>
              <a:t>Resource constraints when trying to satisfy multiple regulatory examiner expectations simultaneously</a:t>
            </a:r>
            <a:endParaRPr i="0" sz="1435" u="none" cap="none" strike="noStrike"/>
          </a:p>
        </p:txBody>
      </p:sp>
      <p:sp>
        <p:nvSpPr>
          <p:cNvPr id="968" name="Google Shape;968;g38ddfc77cfa_0_1190"/>
          <p:cNvSpPr/>
          <p:nvPr/>
        </p:nvSpPr>
        <p:spPr>
          <a:xfrm>
            <a:off x="5075866" y="5007861"/>
            <a:ext cx="6693900" cy="584400"/>
          </a:xfrm>
          <a:prstGeom prst="rect">
            <a:avLst/>
          </a:prstGeom>
          <a:noFill/>
          <a:ln>
            <a:noFill/>
          </a:ln>
        </p:spPr>
        <p:txBody>
          <a:bodyPr anchorCtr="0" anchor="t" bIns="0" lIns="0" spcFirstLastPara="1" rIns="0" wrap="square" tIns="0">
            <a:noAutofit/>
          </a:bodyPr>
          <a:lstStyle/>
          <a:p>
            <a:pPr indent="-298406" lvl="0" marL="298406" marR="0" rtl="0" algn="l">
              <a:lnSpc>
                <a:spcPct val="157575"/>
              </a:lnSpc>
              <a:spcBef>
                <a:spcPts val="0"/>
              </a:spcBef>
              <a:spcAft>
                <a:spcPts val="0"/>
              </a:spcAft>
              <a:buClr>
                <a:srgbClr val="002060"/>
              </a:buClr>
              <a:buSzPts val="1436"/>
              <a:buChar char="•"/>
            </a:pPr>
            <a:r>
              <a:rPr i="0" lang="en-US" sz="1435" u="none" cap="none" strike="noStrike">
                <a:solidFill>
                  <a:srgbClr val="002060"/>
                </a:solidFill>
              </a:rPr>
              <a:t>Continuous alignment requirements as regulations evolve and organizational operations change</a:t>
            </a:r>
            <a:endParaRPr i="0" sz="1435" u="none" cap="none" strike="noStrike"/>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g38ddfc77cfa_0_120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75" name="Google Shape;975;g38ddfc77cfa_0_120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76" name="Google Shape;976;g38ddfc77cfa_0_1206"/>
          <p:cNvPicPr preferRelativeResize="0"/>
          <p:nvPr/>
        </p:nvPicPr>
        <p:blipFill rotWithShape="1">
          <a:blip r:embed="rId3">
            <a:alphaModFix/>
          </a:blip>
          <a:srcRect b="0" l="0" r="0" t="0"/>
          <a:stretch/>
        </p:blipFill>
        <p:spPr>
          <a:xfrm>
            <a:off x="125975" y="957912"/>
            <a:ext cx="4408646" cy="4408646"/>
          </a:xfrm>
          <a:prstGeom prst="rect">
            <a:avLst/>
          </a:prstGeom>
          <a:noFill/>
          <a:ln>
            <a:noFill/>
          </a:ln>
        </p:spPr>
      </p:pic>
      <p:sp>
        <p:nvSpPr>
          <p:cNvPr id="977" name="Google Shape;977;g38ddfc77cfa_0_1206"/>
          <p:cNvSpPr/>
          <p:nvPr/>
        </p:nvSpPr>
        <p:spPr>
          <a:xfrm>
            <a:off x="5047141" y="213675"/>
            <a:ext cx="6585000" cy="615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D1282E"/>
              </a:buClr>
              <a:buSzPts val="3857"/>
              <a:buFont typeface="Nunito Sans"/>
              <a:buNone/>
            </a:pPr>
            <a:r>
              <a:rPr i="0" lang="en-US" sz="3556" u="none" cap="none" strike="noStrike">
                <a:solidFill>
                  <a:srgbClr val="D1282E"/>
                </a:solidFill>
              </a:rPr>
              <a:t>Summary and Key Takeaways</a:t>
            </a:r>
            <a:endParaRPr i="0" sz="3556" u="none" cap="none" strike="noStrike"/>
          </a:p>
        </p:txBody>
      </p:sp>
      <p:sp>
        <p:nvSpPr>
          <p:cNvPr id="978" name="Google Shape;978;g38ddfc77cfa_0_1206"/>
          <p:cNvSpPr/>
          <p:nvPr/>
        </p:nvSpPr>
        <p:spPr>
          <a:xfrm>
            <a:off x="5047141" y="1026441"/>
            <a:ext cx="6853200" cy="945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25"/>
              <a:buFont typeface="Inter"/>
              <a:buNone/>
            </a:pPr>
            <a:r>
              <a:rPr b="1" i="0" lang="en-US" sz="1524" u="none" cap="none" strike="noStrike">
                <a:solidFill>
                  <a:srgbClr val="002060"/>
                </a:solidFill>
              </a:rPr>
              <a:t>Regulatory Foundation:</a:t>
            </a:r>
            <a:r>
              <a:rPr i="0" lang="en-US" sz="1524" u="none" cap="none" strike="noStrike">
                <a:solidFill>
                  <a:srgbClr val="002060"/>
                </a:solidFill>
              </a:rPr>
              <a:t> Regulations like ISO 27001 and FFIEC provide structured frameworks that shape organizational resilience maturity and executive accountability for critical operations.</a:t>
            </a:r>
            <a:endParaRPr i="0" sz="1524" u="none" cap="none" strike="noStrike"/>
          </a:p>
        </p:txBody>
      </p:sp>
      <p:sp>
        <p:nvSpPr>
          <p:cNvPr id="979" name="Google Shape;979;g38ddfc77cfa_0_1206"/>
          <p:cNvSpPr/>
          <p:nvPr/>
        </p:nvSpPr>
        <p:spPr>
          <a:xfrm>
            <a:off x="5047141" y="2041036"/>
            <a:ext cx="6853200" cy="945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25"/>
              <a:buFont typeface="Inter"/>
              <a:buNone/>
            </a:pPr>
            <a:r>
              <a:rPr b="1" i="0" lang="en-US" sz="1524" u="none" cap="none" strike="noStrike">
                <a:solidFill>
                  <a:srgbClr val="002060"/>
                </a:solidFill>
              </a:rPr>
              <a:t>Comprehensive Standards:</a:t>
            </a:r>
            <a:r>
              <a:rPr i="0" lang="en-US" sz="1524" u="none" cap="none" strike="noStrike">
                <a:solidFill>
                  <a:srgbClr val="002060"/>
                </a:solidFill>
              </a:rPr>
              <a:t> FFIEC represents the most comprehensive business continuity standard, covering all BCM lifecycle phases with robust governance and testing requirements.</a:t>
            </a:r>
            <a:endParaRPr i="0" sz="1524" u="none" cap="none" strike="noStrike"/>
          </a:p>
        </p:txBody>
      </p:sp>
      <p:sp>
        <p:nvSpPr>
          <p:cNvPr id="980" name="Google Shape;980;g38ddfc77cfa_0_1206"/>
          <p:cNvSpPr/>
          <p:nvPr/>
        </p:nvSpPr>
        <p:spPr>
          <a:xfrm>
            <a:off x="5047141" y="3055630"/>
            <a:ext cx="6853200" cy="945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25"/>
              <a:buFont typeface="Inter"/>
              <a:buNone/>
            </a:pPr>
            <a:r>
              <a:rPr b="1" i="0" lang="en-US" sz="1524" u="none" cap="none" strike="noStrike">
                <a:solidFill>
                  <a:srgbClr val="002060"/>
                </a:solidFill>
              </a:rPr>
              <a:t>Strategic Integration:</a:t>
            </a:r>
            <a:r>
              <a:rPr i="0" lang="en-US" sz="1524" u="none" cap="none" strike="noStrike">
                <a:solidFill>
                  <a:srgbClr val="002060"/>
                </a:solidFill>
              </a:rPr>
              <a:t> Successful compliance builds organizational credibility and stakeholder trust through integrated approaches that embed regulatory requirements into operational planning.</a:t>
            </a:r>
            <a:endParaRPr i="0" sz="1524" u="none" cap="none" strike="noStrike"/>
          </a:p>
        </p:txBody>
      </p:sp>
      <p:sp>
        <p:nvSpPr>
          <p:cNvPr id="981" name="Google Shape;981;g38ddfc77cfa_0_1206"/>
          <p:cNvSpPr/>
          <p:nvPr/>
        </p:nvSpPr>
        <p:spPr>
          <a:xfrm>
            <a:off x="5047141" y="4070225"/>
            <a:ext cx="6853200" cy="945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25"/>
              <a:buFont typeface="Inter"/>
              <a:buNone/>
            </a:pPr>
            <a:r>
              <a:rPr b="1" i="0" lang="en-US" sz="1524" u="none" cap="none" strike="noStrike">
                <a:solidFill>
                  <a:srgbClr val="002060"/>
                </a:solidFill>
              </a:rPr>
              <a:t>Continuous Improvement:</a:t>
            </a:r>
            <a:r>
              <a:rPr i="0" lang="en-US" sz="1524" u="none" cap="none" strike="noStrike">
                <a:solidFill>
                  <a:srgbClr val="002060"/>
                </a:solidFill>
              </a:rPr>
              <a:t> Ongoing assessment, testing, and improvement processes ensure sustainable compliance while maintaining operational resilience and readiness.</a:t>
            </a:r>
            <a:endParaRPr i="0" sz="1524" u="none" cap="none" strike="noStrike"/>
          </a:p>
        </p:txBody>
      </p:sp>
      <p:sp>
        <p:nvSpPr>
          <p:cNvPr id="982" name="Google Shape;982;g38ddfc77cfa_0_1206"/>
          <p:cNvSpPr/>
          <p:nvPr/>
        </p:nvSpPr>
        <p:spPr>
          <a:xfrm>
            <a:off x="5047141" y="5193210"/>
            <a:ext cx="6853200" cy="9459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002060"/>
              </a:buClr>
              <a:buSzPts val="1525"/>
              <a:buFont typeface="Inter"/>
              <a:buNone/>
            </a:pPr>
            <a:r>
              <a:rPr b="1" i="0" lang="en-US" sz="1524" u="none" cap="none" strike="noStrike">
                <a:solidFill>
                  <a:srgbClr val="002060"/>
                </a:solidFill>
              </a:rPr>
              <a:t>Professional Development:</a:t>
            </a:r>
            <a:r>
              <a:rPr i="0" lang="en-US" sz="1524" u="none" cap="none" strike="noStrike">
                <a:solidFill>
                  <a:srgbClr val="002060"/>
                </a:solidFill>
              </a:rPr>
              <a:t> Understanding these regulatory drivers prepares practitioners for DRI International certifications and enhances career readiness in resilience and business continuity management.</a:t>
            </a:r>
            <a:endParaRPr i="0" sz="1524" u="none" cap="none" strike="noStrike"/>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394a9e633d9_0_327"/>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989" name="Google Shape;989;g394a9e633d9_0_327"/>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Lab Time</a:t>
            </a:r>
            <a:endParaRPr b="0" i="0" sz="7200" u="none" cap="none" strike="noStrike">
              <a:solidFill>
                <a:schemeClr val="dk2"/>
              </a:solidFill>
              <a:latin typeface="Arial"/>
              <a:ea typeface="Arial"/>
              <a:cs typeface="Arial"/>
              <a:sym typeface="Arial"/>
            </a:endParaRPr>
          </a:p>
        </p:txBody>
      </p:sp>
      <p:sp>
        <p:nvSpPr>
          <p:cNvPr id="990" name="Google Shape;990;g394a9e633d9_0_327"/>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a:bodyPr>
          <a:lstStyle/>
          <a:p>
            <a:pPr indent="0" lvl="0" marL="457200" marR="1300480" rtl="0" algn="ctr">
              <a:lnSpc>
                <a:spcPct val="100000"/>
              </a:lnSpc>
              <a:spcBef>
                <a:spcPts val="1190"/>
              </a:spcBef>
              <a:spcAft>
                <a:spcPts val="0"/>
              </a:spcAft>
              <a:buSzPts val="2118"/>
              <a:buNone/>
            </a:pPr>
            <a:r>
              <a:rPr b="0" lang="en-US" sz="2400"/>
              <a:t>1 Hour</a:t>
            </a:r>
            <a:endParaRPr b="0"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394a9e633d9_0_16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997" name="Google Shape;997;g394a9e633d9_0_160"/>
          <p:cNvSpPr txBox="1"/>
          <p:nvPr/>
        </p:nvSpPr>
        <p:spPr>
          <a:xfrm>
            <a:off x="1309200" y="2278325"/>
            <a:ext cx="9573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Kahootz &amp; Quiz Time</a:t>
            </a:r>
            <a:endParaRPr b="0" i="0" sz="72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38ddfc77cfa_0_5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29" name="Google Shape;229;g38ddfc77cfa_0_5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30" name="Google Shape;230;g38ddfc77cfa_0_58"/>
          <p:cNvSpPr/>
          <p:nvPr/>
        </p:nvSpPr>
        <p:spPr>
          <a:xfrm>
            <a:off x="190290" y="609321"/>
            <a:ext cx="7604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Foundational Frameworks and Standards</a:t>
            </a:r>
            <a:endParaRPr i="0" sz="4450" u="none" cap="none" strike="noStrike"/>
          </a:p>
        </p:txBody>
      </p:sp>
      <p:sp>
        <p:nvSpPr>
          <p:cNvPr id="231" name="Google Shape;231;g38ddfc77cfa_0_58"/>
          <p:cNvSpPr/>
          <p:nvPr/>
        </p:nvSpPr>
        <p:spPr>
          <a:xfrm>
            <a:off x="190290" y="2253693"/>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ISO 22301, NIST, and DRI Professional Practices</a:t>
            </a:r>
            <a:endParaRPr i="0" sz="1750" u="none" cap="none" strike="noStrike"/>
          </a:p>
        </p:txBody>
      </p:sp>
      <p:sp>
        <p:nvSpPr>
          <p:cNvPr id="232" name="Google Shape;232;g38ddfc77cfa_0_58"/>
          <p:cNvSpPr/>
          <p:nvPr/>
        </p:nvSpPr>
        <p:spPr>
          <a:xfrm>
            <a:off x="190290" y="2695891"/>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Adapt, don't copy, external frameworks</a:t>
            </a:r>
            <a:endParaRPr i="0" sz="1750" u="none" cap="none" strike="noStrike"/>
          </a:p>
        </p:txBody>
      </p:sp>
      <p:sp>
        <p:nvSpPr>
          <p:cNvPr id="233" name="Google Shape;233;g38ddfc77cfa_0_58"/>
          <p:cNvSpPr/>
          <p:nvPr/>
        </p:nvSpPr>
        <p:spPr>
          <a:xfrm>
            <a:off x="190290" y="3138089"/>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Emphasize proportional controls based on maturity</a:t>
            </a:r>
            <a:endParaRPr i="0" sz="1750" u="none" cap="none" strike="noStrike"/>
          </a:p>
        </p:txBody>
      </p:sp>
      <p:sp>
        <p:nvSpPr>
          <p:cNvPr id="234" name="Google Shape;234;g38ddfc77cfa_0_58"/>
          <p:cNvSpPr/>
          <p:nvPr/>
        </p:nvSpPr>
        <p:spPr>
          <a:xfrm>
            <a:off x="190290" y="3580288"/>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Build from proven methodologies while customizing</a:t>
            </a:r>
            <a:endParaRPr i="0" sz="1750" u="none" cap="none" strike="noStrike"/>
          </a:p>
        </p:txBody>
      </p:sp>
      <p:pic>
        <p:nvPicPr>
          <p:cNvPr descr="preencoded.png" id="235" name="Google Shape;235;g38ddfc77cfa_0_58"/>
          <p:cNvPicPr preferRelativeResize="0"/>
          <p:nvPr/>
        </p:nvPicPr>
        <p:blipFill rotWithShape="1">
          <a:blip r:embed="rId3">
            <a:alphaModFix/>
          </a:blip>
          <a:srcRect b="0" l="0" r="0" t="0"/>
          <a:stretch/>
        </p:blipFill>
        <p:spPr>
          <a:xfrm>
            <a:off x="7610478" y="1193575"/>
            <a:ext cx="3756923" cy="3756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8ddfc77cfa_0_7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42" name="Google Shape;242;g38ddfc77cfa_0_7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43" name="Google Shape;243;g38ddfc77cfa_0_70"/>
          <p:cNvPicPr preferRelativeResize="0"/>
          <p:nvPr/>
        </p:nvPicPr>
        <p:blipFill rotWithShape="1">
          <a:blip r:embed="rId3">
            <a:alphaModFix/>
          </a:blip>
          <a:srcRect b="0" l="0" r="0" t="0"/>
          <a:stretch/>
        </p:blipFill>
        <p:spPr>
          <a:xfrm>
            <a:off x="323515" y="958983"/>
            <a:ext cx="4885016" cy="4885016"/>
          </a:xfrm>
          <a:prstGeom prst="rect">
            <a:avLst/>
          </a:prstGeom>
          <a:noFill/>
          <a:ln>
            <a:noFill/>
          </a:ln>
        </p:spPr>
      </p:pic>
      <p:sp>
        <p:nvSpPr>
          <p:cNvPr id="244" name="Google Shape;244;g38ddfc77cfa_0_70"/>
          <p:cNvSpPr/>
          <p:nvPr/>
        </p:nvSpPr>
        <p:spPr>
          <a:xfrm>
            <a:off x="5769553" y="930646"/>
            <a:ext cx="7604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Understanding Organizational Context</a:t>
            </a:r>
            <a:endParaRPr i="0" sz="4450" u="none" cap="none" strike="noStrike"/>
          </a:p>
        </p:txBody>
      </p:sp>
      <p:sp>
        <p:nvSpPr>
          <p:cNvPr id="245" name="Google Shape;245;g38ddfc77cfa_0_70"/>
          <p:cNvSpPr/>
          <p:nvPr/>
        </p:nvSpPr>
        <p:spPr>
          <a:xfrm>
            <a:off x="5769553" y="2575018"/>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Identify key dependencies and interconnections</a:t>
            </a:r>
            <a:endParaRPr i="0" sz="1750" u="none" cap="none" strike="noStrike"/>
          </a:p>
        </p:txBody>
      </p:sp>
      <p:sp>
        <p:nvSpPr>
          <p:cNvPr id="246" name="Google Shape;246;g38ddfc77cfa_0_70"/>
          <p:cNvSpPr/>
          <p:nvPr/>
        </p:nvSpPr>
        <p:spPr>
          <a:xfrm>
            <a:off x="5769553" y="3017216"/>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Understand culture, risk appetite, and resource levels</a:t>
            </a:r>
            <a:endParaRPr i="0" sz="1750" u="none" cap="none" strike="noStrike"/>
          </a:p>
        </p:txBody>
      </p:sp>
      <p:sp>
        <p:nvSpPr>
          <p:cNvPr id="247" name="Google Shape;247;g38ddfc77cfa_0_70"/>
          <p:cNvSpPr/>
          <p:nvPr/>
        </p:nvSpPr>
        <p:spPr>
          <a:xfrm>
            <a:off x="5769553" y="3459414"/>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Evaluate resilience enablers and barriers</a:t>
            </a:r>
            <a:endParaRPr i="0" sz="1750" u="none" cap="none" strike="noStrike"/>
          </a:p>
        </p:txBody>
      </p:sp>
      <p:sp>
        <p:nvSpPr>
          <p:cNvPr id="248" name="Google Shape;248;g38ddfc77cfa_0_70"/>
          <p:cNvSpPr/>
          <p:nvPr/>
        </p:nvSpPr>
        <p:spPr>
          <a:xfrm>
            <a:off x="5769553" y="3901613"/>
            <a:ext cx="7604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Char char="•"/>
            </a:pPr>
            <a:r>
              <a:rPr i="0" lang="en-US" sz="1750" u="none" cap="none" strike="noStrike">
                <a:solidFill>
                  <a:srgbClr val="002060"/>
                </a:solidFill>
              </a:rPr>
              <a:t>Map stakeholder expectations and requirements</a:t>
            </a:r>
            <a:endParaRPr i="0" sz="17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8ddfc77cfa_0_8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55" name="Google Shape;255;g38ddfc77cfa_0_8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56" name="Google Shape;256;g38ddfc77cfa_0_82"/>
          <p:cNvSpPr/>
          <p:nvPr/>
        </p:nvSpPr>
        <p:spPr>
          <a:xfrm>
            <a:off x="221640" y="361974"/>
            <a:ext cx="7604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i="0" lang="en-US" sz="4450" u="none" cap="none" strike="noStrike">
                <a:solidFill>
                  <a:srgbClr val="D1282E"/>
                </a:solidFill>
              </a:rPr>
              <a:t>Assessing Maturity and Capability</a:t>
            </a:r>
            <a:endParaRPr i="0" sz="4450" u="none" cap="none" strike="noStrike"/>
          </a:p>
        </p:txBody>
      </p:sp>
      <p:sp>
        <p:nvSpPr>
          <p:cNvPr id="257" name="Google Shape;257;g38ddfc77cfa_0_82"/>
          <p:cNvSpPr/>
          <p:nvPr/>
        </p:nvSpPr>
        <p:spPr>
          <a:xfrm>
            <a:off x="221640" y="2389728"/>
            <a:ext cx="3688800" cy="30600"/>
          </a:xfrm>
          <a:prstGeom prst="rect">
            <a:avLst/>
          </a:prstGeom>
          <a:solidFill>
            <a:srgbClr val="B42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8ddfc77cfa_0_82"/>
          <p:cNvSpPr/>
          <p:nvPr/>
        </p:nvSpPr>
        <p:spPr>
          <a:xfrm>
            <a:off x="221640" y="2564035"/>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200"/>
              <a:buFont typeface="Nunito Sans"/>
              <a:buNone/>
            </a:pPr>
            <a:r>
              <a:rPr i="0" lang="en-US" sz="2200" u="none" cap="none" strike="noStrike">
                <a:solidFill>
                  <a:srgbClr val="002060"/>
                </a:solidFill>
              </a:rPr>
              <a:t>Early Stage</a:t>
            </a:r>
            <a:endParaRPr i="0" sz="2200" u="none" cap="none" strike="noStrike"/>
          </a:p>
        </p:txBody>
      </p:sp>
      <p:sp>
        <p:nvSpPr>
          <p:cNvPr id="259" name="Google Shape;259;g38ddfc77cfa_0_82"/>
          <p:cNvSpPr/>
          <p:nvPr/>
        </p:nvSpPr>
        <p:spPr>
          <a:xfrm>
            <a:off x="221640" y="3145179"/>
            <a:ext cx="3688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Limited processes, ad hoc responses</a:t>
            </a:r>
            <a:endParaRPr i="0" sz="1750" u="none" cap="none" strike="noStrike"/>
          </a:p>
        </p:txBody>
      </p:sp>
      <p:sp>
        <p:nvSpPr>
          <p:cNvPr id="260" name="Google Shape;260;g38ddfc77cfa_0_82"/>
          <p:cNvSpPr/>
          <p:nvPr/>
        </p:nvSpPr>
        <p:spPr>
          <a:xfrm>
            <a:off x="4137129" y="2389728"/>
            <a:ext cx="3688800" cy="30600"/>
          </a:xfrm>
          <a:prstGeom prst="rect">
            <a:avLst/>
          </a:prstGeom>
          <a:solidFill>
            <a:srgbClr val="B42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38ddfc77cfa_0_82"/>
          <p:cNvSpPr/>
          <p:nvPr/>
        </p:nvSpPr>
        <p:spPr>
          <a:xfrm>
            <a:off x="4137129" y="2564035"/>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200"/>
              <a:buFont typeface="Nunito Sans"/>
              <a:buNone/>
            </a:pPr>
            <a:r>
              <a:rPr i="0" lang="en-US" sz="2200" u="none" cap="none" strike="noStrike">
                <a:solidFill>
                  <a:srgbClr val="002060"/>
                </a:solidFill>
              </a:rPr>
              <a:t>Mid Stage</a:t>
            </a:r>
            <a:endParaRPr i="0" sz="2200" u="none" cap="none" strike="noStrike"/>
          </a:p>
        </p:txBody>
      </p:sp>
      <p:sp>
        <p:nvSpPr>
          <p:cNvPr id="262" name="Google Shape;262;g38ddfc77cfa_0_82"/>
          <p:cNvSpPr/>
          <p:nvPr/>
        </p:nvSpPr>
        <p:spPr>
          <a:xfrm>
            <a:off x="4137129" y="3145179"/>
            <a:ext cx="36888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Structured processes, defined roles</a:t>
            </a:r>
            <a:endParaRPr i="0" sz="1750" u="none" cap="none" strike="noStrike"/>
          </a:p>
        </p:txBody>
      </p:sp>
      <p:sp>
        <p:nvSpPr>
          <p:cNvPr id="263" name="Google Shape;263;g38ddfc77cfa_0_82"/>
          <p:cNvSpPr/>
          <p:nvPr/>
        </p:nvSpPr>
        <p:spPr>
          <a:xfrm>
            <a:off x="221640" y="4622864"/>
            <a:ext cx="7604400" cy="30600"/>
          </a:xfrm>
          <a:prstGeom prst="rect">
            <a:avLst/>
          </a:prstGeom>
          <a:solidFill>
            <a:srgbClr val="B428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8ddfc77cfa_0_82"/>
          <p:cNvSpPr/>
          <p:nvPr/>
        </p:nvSpPr>
        <p:spPr>
          <a:xfrm>
            <a:off x="221640" y="4797171"/>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200"/>
              <a:buFont typeface="Nunito Sans"/>
              <a:buNone/>
            </a:pPr>
            <a:r>
              <a:rPr i="0" lang="en-US" sz="2200" u="none" cap="none" strike="noStrike">
                <a:solidFill>
                  <a:srgbClr val="002060"/>
                </a:solidFill>
              </a:rPr>
              <a:t>Mature</a:t>
            </a:r>
            <a:endParaRPr i="0" sz="2200" u="none" cap="none" strike="noStrike"/>
          </a:p>
        </p:txBody>
      </p:sp>
      <p:sp>
        <p:nvSpPr>
          <p:cNvPr id="265" name="Google Shape;265;g38ddfc77cfa_0_82"/>
          <p:cNvSpPr/>
          <p:nvPr/>
        </p:nvSpPr>
        <p:spPr>
          <a:xfrm>
            <a:off x="221640" y="5378315"/>
            <a:ext cx="7604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i="0" lang="en-US" sz="1750" u="none" cap="none" strike="noStrike">
                <a:solidFill>
                  <a:srgbClr val="002060"/>
                </a:solidFill>
              </a:rPr>
              <a:t>Embedded culture, proactive management</a:t>
            </a:r>
            <a:endParaRPr i="0" sz="1750" u="none" cap="none" strike="noStrike"/>
          </a:p>
        </p:txBody>
      </p:sp>
      <p:pic>
        <p:nvPicPr>
          <p:cNvPr descr="preencoded.png" id="266" name="Google Shape;266;g38ddfc77cfa_0_82"/>
          <p:cNvPicPr preferRelativeResize="0"/>
          <p:nvPr/>
        </p:nvPicPr>
        <p:blipFill rotWithShape="1">
          <a:blip r:embed="rId3">
            <a:alphaModFix/>
          </a:blip>
          <a:srcRect b="0" l="0" r="0" t="0"/>
          <a:stretch/>
        </p:blipFill>
        <p:spPr>
          <a:xfrm>
            <a:off x="8204528" y="1328726"/>
            <a:ext cx="3648774" cy="3648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38ddfc77cfa_0_9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73" name="Google Shape;273;g38ddfc77cfa_0_9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74" name="Google Shape;274;g38ddfc77cfa_0_99"/>
          <p:cNvPicPr preferRelativeResize="0"/>
          <p:nvPr/>
        </p:nvPicPr>
        <p:blipFill rotWithShape="1">
          <a:blip r:embed="rId3">
            <a:alphaModFix/>
          </a:blip>
          <a:srcRect b="0" l="0" r="0" t="0"/>
          <a:stretch/>
        </p:blipFill>
        <p:spPr>
          <a:xfrm>
            <a:off x="362600" y="827015"/>
            <a:ext cx="4390010" cy="4390010"/>
          </a:xfrm>
          <a:prstGeom prst="rect">
            <a:avLst/>
          </a:prstGeom>
          <a:noFill/>
          <a:ln>
            <a:noFill/>
          </a:ln>
        </p:spPr>
      </p:pic>
      <p:sp>
        <p:nvSpPr>
          <p:cNvPr id="275" name="Google Shape;275;g38ddfc77cfa_0_99"/>
          <p:cNvSpPr/>
          <p:nvPr/>
        </p:nvSpPr>
        <p:spPr>
          <a:xfrm>
            <a:off x="5256786" y="801550"/>
            <a:ext cx="6833700" cy="12738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99"/>
              <a:buFont typeface="Nunito Sans"/>
              <a:buNone/>
            </a:pPr>
            <a:r>
              <a:rPr i="0" lang="en-US" sz="3999" u="none" cap="none" strike="noStrike">
                <a:solidFill>
                  <a:srgbClr val="D1282E"/>
                </a:solidFill>
              </a:rPr>
              <a:t>Aligning Strategy with Resources</a:t>
            </a:r>
            <a:endParaRPr i="0" sz="3999" u="none" cap="none" strike="noStrike"/>
          </a:p>
        </p:txBody>
      </p:sp>
      <p:sp>
        <p:nvSpPr>
          <p:cNvPr id="276" name="Google Shape;276;g38ddfc77cfa_0_99"/>
          <p:cNvSpPr/>
          <p:nvPr/>
        </p:nvSpPr>
        <p:spPr>
          <a:xfrm>
            <a:off x="5256786" y="2279295"/>
            <a:ext cx="6833700" cy="326100"/>
          </a:xfrm>
          <a:prstGeom prst="rect">
            <a:avLst/>
          </a:prstGeom>
          <a:noFill/>
          <a:ln>
            <a:noFill/>
          </a:ln>
        </p:spPr>
        <p:txBody>
          <a:bodyPr anchorCtr="0" anchor="t" bIns="0" lIns="0" spcFirstLastPara="1" rIns="0" wrap="square" tIns="0">
            <a:noAutofit/>
          </a:bodyPr>
          <a:lstStyle/>
          <a:p>
            <a:pPr indent="-308153" lvl="0" marL="308154" marR="0" rtl="0" algn="l">
              <a:lnSpc>
                <a:spcPct val="162857"/>
              </a:lnSpc>
              <a:spcBef>
                <a:spcPts val="0"/>
              </a:spcBef>
              <a:spcAft>
                <a:spcPts val="0"/>
              </a:spcAft>
              <a:buClr>
                <a:srgbClr val="002060"/>
              </a:buClr>
              <a:buSzPts val="1573"/>
              <a:buChar char="•"/>
            </a:pPr>
            <a:r>
              <a:rPr i="0" lang="en-US" sz="1572" u="none" cap="none" strike="noStrike">
                <a:solidFill>
                  <a:srgbClr val="002060"/>
                </a:solidFill>
              </a:rPr>
              <a:t>Scale resilience initiatives to available funding</a:t>
            </a:r>
            <a:endParaRPr i="0" sz="1572" u="none" cap="none" strike="noStrike"/>
          </a:p>
        </p:txBody>
      </p:sp>
      <p:sp>
        <p:nvSpPr>
          <p:cNvPr id="277" name="Google Shape;277;g38ddfc77cfa_0_99"/>
          <p:cNvSpPr/>
          <p:nvPr/>
        </p:nvSpPr>
        <p:spPr>
          <a:xfrm>
            <a:off x="5256786" y="2676684"/>
            <a:ext cx="6833700" cy="326100"/>
          </a:xfrm>
          <a:prstGeom prst="rect">
            <a:avLst/>
          </a:prstGeom>
          <a:noFill/>
          <a:ln>
            <a:noFill/>
          </a:ln>
        </p:spPr>
        <p:txBody>
          <a:bodyPr anchorCtr="0" anchor="t" bIns="0" lIns="0" spcFirstLastPara="1" rIns="0" wrap="square" tIns="0">
            <a:noAutofit/>
          </a:bodyPr>
          <a:lstStyle/>
          <a:p>
            <a:pPr indent="-308153" lvl="0" marL="308154" marR="0" rtl="0" algn="l">
              <a:lnSpc>
                <a:spcPct val="162857"/>
              </a:lnSpc>
              <a:spcBef>
                <a:spcPts val="0"/>
              </a:spcBef>
              <a:spcAft>
                <a:spcPts val="0"/>
              </a:spcAft>
              <a:buClr>
                <a:srgbClr val="002060"/>
              </a:buClr>
              <a:buSzPts val="1573"/>
              <a:buChar char="•"/>
            </a:pPr>
            <a:r>
              <a:rPr i="0" lang="en-US" sz="1572" u="none" cap="none" strike="noStrike">
                <a:solidFill>
                  <a:srgbClr val="002060"/>
                </a:solidFill>
              </a:rPr>
              <a:t>Use cost-benefit prioritization</a:t>
            </a:r>
            <a:endParaRPr i="0" sz="1572" u="none" cap="none" strike="noStrike"/>
          </a:p>
        </p:txBody>
      </p:sp>
      <p:sp>
        <p:nvSpPr>
          <p:cNvPr id="278" name="Google Shape;278;g38ddfc77cfa_0_99"/>
          <p:cNvSpPr/>
          <p:nvPr/>
        </p:nvSpPr>
        <p:spPr>
          <a:xfrm>
            <a:off x="5256786" y="3074074"/>
            <a:ext cx="6833700" cy="326100"/>
          </a:xfrm>
          <a:prstGeom prst="rect">
            <a:avLst/>
          </a:prstGeom>
          <a:noFill/>
          <a:ln>
            <a:noFill/>
          </a:ln>
        </p:spPr>
        <p:txBody>
          <a:bodyPr anchorCtr="0" anchor="t" bIns="0" lIns="0" spcFirstLastPara="1" rIns="0" wrap="square" tIns="0">
            <a:noAutofit/>
          </a:bodyPr>
          <a:lstStyle/>
          <a:p>
            <a:pPr indent="-308153" lvl="0" marL="308154" marR="0" rtl="0" algn="l">
              <a:lnSpc>
                <a:spcPct val="162857"/>
              </a:lnSpc>
              <a:spcBef>
                <a:spcPts val="0"/>
              </a:spcBef>
              <a:spcAft>
                <a:spcPts val="0"/>
              </a:spcAft>
              <a:buClr>
                <a:srgbClr val="002060"/>
              </a:buClr>
              <a:buSzPts val="1573"/>
              <a:buChar char="•"/>
            </a:pPr>
            <a:r>
              <a:rPr i="0" lang="en-US" sz="1572" u="none" cap="none" strike="noStrike">
                <a:solidFill>
                  <a:srgbClr val="002060"/>
                </a:solidFill>
              </a:rPr>
              <a:t>Focus on critical outcomes, not perfection</a:t>
            </a:r>
            <a:endParaRPr i="0" sz="1572" u="none" cap="none" strike="noStrike"/>
          </a:p>
        </p:txBody>
      </p:sp>
      <p:sp>
        <p:nvSpPr>
          <p:cNvPr id="279" name="Google Shape;279;g38ddfc77cfa_0_99"/>
          <p:cNvSpPr/>
          <p:nvPr/>
        </p:nvSpPr>
        <p:spPr>
          <a:xfrm>
            <a:off x="5256786" y="3471464"/>
            <a:ext cx="6833700" cy="326100"/>
          </a:xfrm>
          <a:prstGeom prst="rect">
            <a:avLst/>
          </a:prstGeom>
          <a:noFill/>
          <a:ln>
            <a:noFill/>
          </a:ln>
        </p:spPr>
        <p:txBody>
          <a:bodyPr anchorCtr="0" anchor="t" bIns="0" lIns="0" spcFirstLastPara="1" rIns="0" wrap="square" tIns="0">
            <a:noAutofit/>
          </a:bodyPr>
          <a:lstStyle/>
          <a:p>
            <a:pPr indent="-308153" lvl="0" marL="308154" marR="0" rtl="0" algn="l">
              <a:lnSpc>
                <a:spcPct val="162857"/>
              </a:lnSpc>
              <a:spcBef>
                <a:spcPts val="0"/>
              </a:spcBef>
              <a:spcAft>
                <a:spcPts val="0"/>
              </a:spcAft>
              <a:buClr>
                <a:srgbClr val="002060"/>
              </a:buClr>
              <a:buSzPts val="1573"/>
              <a:buChar char="•"/>
            </a:pPr>
            <a:r>
              <a:rPr i="0" lang="en-US" sz="1572" u="none" cap="none" strike="noStrike">
                <a:solidFill>
                  <a:srgbClr val="002060"/>
                </a:solidFill>
              </a:rPr>
              <a:t>Implement phased approaches for budget constraints</a:t>
            </a:r>
            <a:endParaRPr i="0" sz="1572"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2016-09-10T10:34:19Z</dcterms:created>
  <dc:creator>Donis Marshall</dc:creator>
</cp:coreProperties>
</file>